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  <p:sldMasterId id="2147483762" r:id="rId2"/>
    <p:sldMasterId id="2147484264" r:id="rId3"/>
  </p:sldMasterIdLst>
  <p:notesMasterIdLst>
    <p:notesMasterId r:id="rId12"/>
  </p:notesMasterIdLst>
  <p:handoutMasterIdLst>
    <p:handoutMasterId r:id="rId13"/>
  </p:handoutMasterIdLst>
  <p:sldIdLst>
    <p:sldId id="344" r:id="rId4"/>
    <p:sldId id="437" r:id="rId5"/>
    <p:sldId id="438" r:id="rId6"/>
    <p:sldId id="406" r:id="rId7"/>
    <p:sldId id="436" r:id="rId8"/>
    <p:sldId id="433" r:id="rId9"/>
    <p:sldId id="440" r:id="rId10"/>
    <p:sldId id="442" r:id="rId11"/>
  </p:sldIdLst>
  <p:sldSz cx="9144000" cy="6858000" type="screen4x3"/>
  <p:notesSz cx="9928225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076" userDrawn="1">
          <p15:clr>
            <a:srgbClr val="A4A3A4"/>
          </p15:clr>
        </p15:guide>
        <p15:guide id="2" pos="3340" userDrawn="1">
          <p15:clr>
            <a:srgbClr val="A4A3A4"/>
          </p15:clr>
        </p15:guide>
        <p15:guide id="3" orient="horz" pos="2141" userDrawn="1">
          <p15:clr>
            <a:srgbClr val="A4A3A4"/>
          </p15:clr>
        </p15:guide>
        <p15:guide id="4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FFCC"/>
    <a:srgbClr val="CC6600"/>
    <a:srgbClr val="FF3300"/>
    <a:srgbClr val="A50021"/>
    <a:srgbClr val="FF9966"/>
    <a:srgbClr val="CC0000"/>
    <a:srgbClr val="FF9900"/>
    <a:srgbClr val="CC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50" autoAdjust="0"/>
    <p:restoredTop sz="85990" autoAdjust="0"/>
  </p:normalViewPr>
  <p:slideViewPr>
    <p:cSldViewPr>
      <p:cViewPr varScale="1">
        <p:scale>
          <a:sx n="43" d="100"/>
          <a:sy n="43" d="100"/>
        </p:scale>
        <p:origin x="116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268" y="-102"/>
      </p:cViewPr>
      <p:guideLst>
        <p:guide orient="horz" pos="2076"/>
        <p:guide pos="3340"/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4315424" cy="318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76871" y="0"/>
            <a:ext cx="4201019" cy="318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6446692"/>
            <a:ext cx="4315424" cy="37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76871" y="6446692"/>
            <a:ext cx="4201019" cy="37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D583F9D-A171-433E-99D8-5925E4D72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858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4301696" cy="33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242" y="2"/>
            <a:ext cx="4301696" cy="33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053" y="3228391"/>
            <a:ext cx="7942123" cy="305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456782"/>
            <a:ext cx="4301696" cy="33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242" y="6456782"/>
            <a:ext cx="4301696" cy="33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C0D58B18-EEB3-4793-9D15-C9D22E7C8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774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36D59C-7AA4-459F-984D-C8848C0C0B1A}" type="slidenum">
              <a:rPr lang="ru-RU" smtClean="0"/>
              <a:pPr/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424974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58B18-EEB3-4793-9D15-C9D22E7C819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554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58B18-EEB3-4793-9D15-C9D22E7C819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174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58B18-EEB3-4793-9D15-C9D22E7C819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811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58B18-EEB3-4793-9D15-C9D22E7C819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598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58B18-EEB3-4793-9D15-C9D22E7C819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37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1A865-4956-4C90-AF1E-3392F9B29999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23BD2-BFF0-4691-99E8-68FFC32DD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550BF-B759-4354-A93E-D3463704C2B2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3DE78-6289-40C3-A3EA-5F9F830CAF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1FCBA-4DE6-469A-85D6-C7DFFED89FDC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20530-A582-44A9-8C9E-21C7212F70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8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9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123299-9F17-4FF2-8A08-5F88EB7FE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BABEB-CBEB-49BC-A985-FDD5B2A740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F501C-7A45-4149-8B67-9F5B5F29F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6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7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8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85EAB5-A087-4335-AE84-ACD074FF1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314F-ADD3-424C-84BA-0CAD15DBDF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785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53092-33E7-49E5-BCE9-7812F79AD5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70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4BD9-C878-47AD-BE98-6BB710C39BE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2195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04876" y="2400301"/>
            <a:ext cx="8069263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26538" y="2400301"/>
            <a:ext cx="8070850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86AA9-28B8-41B7-AB98-E53CB60C7BF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62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2A73A-719E-4D9A-921A-321AB5956F44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2ED53-EA5B-442A-93E3-00AA09355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5471F-EEFD-48F5-AF7C-AA2ECC4FDD6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667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2A289-E393-4FD1-82A4-0EEEB156E2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0414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52401-C738-41CC-BC7B-2D3038AA32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7398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1C33F-BD5E-441E-93C5-36C4F40D1DC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2300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6" indent="0">
              <a:buNone/>
              <a:defRPr sz="2400"/>
            </a:lvl3pPr>
            <a:lvl4pPr marL="1371594" indent="0">
              <a:buNone/>
              <a:defRPr sz="2000"/>
            </a:lvl4pPr>
            <a:lvl5pPr marL="1828792" indent="0">
              <a:buNone/>
              <a:defRPr sz="2000"/>
            </a:lvl5pPr>
            <a:lvl6pPr marL="2285990" indent="0">
              <a:buNone/>
              <a:defRPr sz="2000"/>
            </a:lvl6pPr>
            <a:lvl7pPr marL="2743188" indent="0">
              <a:buNone/>
              <a:defRPr sz="2000"/>
            </a:lvl7pPr>
            <a:lvl8pPr marL="3200386" indent="0">
              <a:buNone/>
              <a:defRPr sz="2000"/>
            </a:lvl8pPr>
            <a:lvl9pPr marL="365758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CDEA1-037B-44F3-A0AB-A7D3ACE0FC3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4493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BA55-1C43-405C-B387-9B01857E93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570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3125450" y="412751"/>
            <a:ext cx="4071938" cy="8778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04876" y="412751"/>
            <a:ext cx="12068175" cy="8778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473CB-21A7-413B-8456-00A4FC36FBC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73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75077-D90E-4907-AA96-28DCBF0FBE6C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EDD81-0362-4519-B257-659DE0E2BA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11220-B36D-403D-AE6C-9A136ABA5E2A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7832E-D08E-4422-A184-A21A0BC84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E797F-0B4B-4B06-A125-CE99AD02E47B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86D94-F16E-4D4D-86F2-C463F7BE7E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1829F-54FF-4122-9CC1-5BAC48E5BAC0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E2895-EB74-4D1A-8EAA-DCA614C4E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8EB93-5004-4D2D-B7D4-D2B6E227A8F2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44BB4-4C91-400E-86EA-C446DD4FDE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F6EDF-48C6-4162-9F3F-4D28101A69FC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E6A72-CAD6-4EA3-93B8-766300CF2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B1FF2-728F-4F63-AF5F-D1E453A3AF13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E92B9-9FF0-4EE7-8652-F509EEC7F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fld id="{E37FED90-1F62-4714-A190-A733D0DA68D5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64369628-8DAC-42C5-8500-C6E907318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7" name="Дата 4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E016F8E1-7B95-4170-B6E1-C747B9949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2" r:id="rId1"/>
    <p:sldLayoutId id="2147484260" r:id="rId2"/>
    <p:sldLayoutId id="2147484261" r:id="rId3"/>
    <p:sldLayoutId id="2147484263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32487DCE-C0A8-4CCF-B020-AE1A4F057A0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327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  <p:sldLayoutId id="2147484269" r:id="rId5"/>
    <p:sldLayoutId id="2147484270" r:id="rId6"/>
    <p:sldLayoutId id="2147484271" r:id="rId7"/>
    <p:sldLayoutId id="2147484272" r:id="rId8"/>
    <p:sldLayoutId id="2147484273" r:id="rId9"/>
    <p:sldLayoutId id="2147484274" r:id="rId10"/>
    <p:sldLayoutId id="2147484275" r:id="rId11"/>
  </p:sldLayoutIdLst>
  <p:txStyles>
    <p:titleStyle>
      <a:lvl1pPr algn="ctr" defTabSz="912813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9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7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5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3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2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CC99"/>
          </a:solidFill>
          <a:ln w="19050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/>
          <a:p>
            <a:pPr eaLnBrk="1" hangingPunct="1">
              <a:defRPr/>
            </a:pPr>
            <a:endParaRPr lang="ru-RU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200000"/>
              </a:lnSpc>
              <a:defRPr/>
            </a:pPr>
            <a:r>
              <a:rPr lang="ru-RU" sz="2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«Новый этап развития партнёрства 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ru-RU" sz="2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ОАО «РЖД» с </a:t>
            </a:r>
            <a:r>
              <a:rPr lang="ru-RU" sz="28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университетскими комплексами </a:t>
            </a:r>
            <a:r>
              <a:rPr lang="ru-RU" sz="2800" b="1" dirty="0" err="1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Росжелдора</a:t>
            </a:r>
            <a:r>
              <a:rPr lang="ru-RU" sz="2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»</a:t>
            </a:r>
          </a:p>
          <a:p>
            <a:pPr eaLnBrk="1" hangingPunct="1">
              <a:lnSpc>
                <a:spcPct val="200000"/>
              </a:lnSpc>
              <a:defRPr/>
            </a:pPr>
            <a:endParaRPr lang="ru-RU" sz="2800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eaLnBrk="1" hangingPunct="1">
              <a:lnSpc>
                <a:spcPts val="3240"/>
              </a:lnSpc>
              <a:defRPr/>
            </a:pPr>
            <a:r>
              <a:rPr lang="ru-RU" sz="2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ru-RU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Президент Ассоциации вузов транспорта,</a:t>
            </a:r>
          </a:p>
          <a:p>
            <a:pPr eaLnBrk="1" hangingPunct="1">
              <a:lnSpc>
                <a:spcPts val="3240"/>
              </a:lnSpc>
              <a:defRPr/>
            </a:pPr>
            <a:r>
              <a:rPr lang="ru-RU" sz="2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р</a:t>
            </a:r>
            <a:r>
              <a:rPr lang="ru-RU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ектор МИИТ, д.т.н., профессор </a:t>
            </a:r>
          </a:p>
          <a:p>
            <a:pPr algn="r" eaLnBrk="1" hangingPunct="1">
              <a:lnSpc>
                <a:spcPts val="3240"/>
              </a:lnSpc>
              <a:defRPr/>
            </a:pPr>
            <a:r>
              <a:rPr lang="ru-RU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ЛЁВИН БОРИС АЛЕКСЕЕВИЧ</a:t>
            </a:r>
          </a:p>
          <a:p>
            <a:pPr eaLnBrk="1" hangingPunct="1">
              <a:defRPr/>
            </a:pPr>
            <a:endParaRPr lang="ru-RU" sz="1800" b="1" dirty="0" smtClean="0">
              <a:solidFill>
                <a:srgbClr val="A50021"/>
              </a:solidFill>
            </a:endParaRPr>
          </a:p>
          <a:p>
            <a:pPr eaLnBrk="1" hangingPunct="1">
              <a:defRPr/>
            </a:pPr>
            <a:endParaRPr lang="ru-RU" sz="1800" b="1" dirty="0">
              <a:solidFill>
                <a:srgbClr val="A50021"/>
              </a:solidFill>
            </a:endParaRPr>
          </a:p>
          <a:p>
            <a:pPr eaLnBrk="1" hangingPunct="1">
              <a:defRPr/>
            </a:pPr>
            <a:r>
              <a:rPr lang="ru-RU" sz="20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ru-RU" sz="20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декабря 2015 года, г. Москва   </a:t>
            </a:r>
            <a:r>
              <a:rPr lang="ru-RU" sz="2000" b="1" dirty="0" smtClean="0">
                <a:solidFill>
                  <a:srgbClr val="A500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                              </a:t>
            </a:r>
            <a:endParaRPr lang="ru-RU" sz="2000" b="1" dirty="0">
              <a:solidFill>
                <a:srgbClr val="A500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 eaLnBrk="1" hangingPunct="1">
              <a:defRPr/>
            </a:pPr>
            <a:r>
              <a:rPr lang="ru-RU" sz="22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</a:p>
          <a:p>
            <a:pPr algn="r" eaLnBrk="1" hangingPunct="1">
              <a:defRPr/>
            </a:pPr>
            <a:r>
              <a:rPr lang="ru-RU" sz="26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42844" y="571480"/>
            <a:ext cx="2143140" cy="10001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ВУЗЫ МИНОБРНАУКИ РОССИИ </a:t>
            </a:r>
          </a:p>
        </p:txBody>
      </p:sp>
      <p:sp>
        <p:nvSpPr>
          <p:cNvPr id="11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107504" y="63500"/>
            <a:ext cx="433636" cy="341164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 smtClean="0">
                <a:solidFill>
                  <a:srgbClr val="A50021"/>
                </a:solidFill>
                <a:latin typeface="Verdana" pitchFamily="34" charset="0"/>
                <a:cs typeface="Times New Roman" pitchFamily="18" charset="0"/>
              </a:rPr>
              <a:t>2</a:t>
            </a:r>
            <a:endParaRPr lang="ru-RU" sz="1800" dirty="0">
              <a:solidFill>
                <a:srgbClr val="A5002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44624"/>
            <a:ext cx="7992888" cy="4644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Миссия транспортного образования</a:t>
            </a:r>
            <a:endParaRPr lang="ru-RU" sz="2000" dirty="0">
              <a:solidFill>
                <a:srgbClr val="8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6572264" y="571480"/>
            <a:ext cx="2214578" cy="642942"/>
          </a:xfrm>
          <a:prstGeom prst="flowChartAlternateProcess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ГОСЗАДАНИЕ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1714488"/>
            <a:ext cx="2178480" cy="492922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80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rgbClr val="FFFF00"/>
                </a:solidFill>
              </a:rPr>
              <a:t>ВУЗЫ 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rgbClr val="FFFF00"/>
                </a:solidFill>
              </a:rPr>
              <a:t>РОСЖЕЛДОРА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2357422" y="928670"/>
            <a:ext cx="42148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 flipH="1">
            <a:off x="3071802" y="642918"/>
            <a:ext cx="2286015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Качество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3071802" y="1000108"/>
            <a:ext cx="2286015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Количество</a:t>
            </a:r>
            <a:endParaRPr lang="ru-RU" sz="1600" dirty="0">
              <a:solidFill>
                <a:srgbClr val="C00000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2357422" y="1142984"/>
            <a:ext cx="4214842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 rot="20953564" flipH="1">
            <a:off x="3238069" y="1456151"/>
            <a:ext cx="1836807" cy="1577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Качество</a:t>
            </a:r>
            <a:endParaRPr lang="ru-RU" sz="1600" dirty="0">
              <a:solidFill>
                <a:srgbClr val="C00000"/>
              </a:solidFill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2357422" y="2641594"/>
            <a:ext cx="38576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2357422" y="3498850"/>
            <a:ext cx="38576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2357422" y="4356106"/>
            <a:ext cx="38576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2357422" y="5284800"/>
            <a:ext cx="38576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2357422" y="6213494"/>
            <a:ext cx="38576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 rot="20953564" flipH="1">
            <a:off x="3495159" y="1875629"/>
            <a:ext cx="1729917" cy="1067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Количество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 flipH="1">
            <a:off x="2357422" y="2357430"/>
            <a:ext cx="1785949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Профориентация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 flipH="1">
            <a:off x="2357422" y="2714620"/>
            <a:ext cx="2428891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C00000"/>
                </a:solidFill>
              </a:rPr>
              <a:t>Довузовская</a:t>
            </a:r>
            <a:r>
              <a:rPr lang="ru-RU" sz="1600" dirty="0" smtClean="0">
                <a:solidFill>
                  <a:srgbClr val="C00000"/>
                </a:solidFill>
              </a:rPr>
              <a:t> подготовка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 flipH="1">
            <a:off x="2357422" y="3214686"/>
            <a:ext cx="1643073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Целевой набор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 flipH="1">
            <a:off x="2357422" y="3571876"/>
            <a:ext cx="2857519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Дополнительная  подготовка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 flipH="1">
            <a:off x="2357422" y="4071942"/>
            <a:ext cx="2786082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Практика на рабочих местах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 flipH="1">
            <a:off x="2428860" y="4429132"/>
            <a:ext cx="357190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20"/>
              </a:lnSpc>
            </a:pPr>
            <a:r>
              <a:rPr lang="ru-RU" sz="1600" dirty="0" smtClean="0">
                <a:solidFill>
                  <a:srgbClr val="C00000"/>
                </a:solidFill>
              </a:rPr>
              <a:t>Ориентация на производство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 flipH="1">
            <a:off x="2428860" y="5072074"/>
            <a:ext cx="37147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C00000"/>
                </a:solidFill>
              </a:rPr>
              <a:t>Дополнительные дисциплины 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 flipH="1">
            <a:off x="2428859" y="5357826"/>
            <a:ext cx="357190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20"/>
              </a:lnSpc>
            </a:pPr>
            <a:r>
              <a:rPr lang="ru-RU" sz="1600" dirty="0" smtClean="0">
                <a:solidFill>
                  <a:srgbClr val="C00000"/>
                </a:solidFill>
              </a:rPr>
              <a:t>Второе образование</a:t>
            </a:r>
          </a:p>
          <a:p>
            <a:pPr>
              <a:lnSpc>
                <a:spcPts val="1620"/>
              </a:lnSpc>
            </a:pPr>
            <a:r>
              <a:rPr lang="ru-RU" sz="1600" dirty="0" smtClean="0">
                <a:solidFill>
                  <a:srgbClr val="C00000"/>
                </a:solidFill>
              </a:rPr>
              <a:t>Иностранные языки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 flipH="1">
            <a:off x="2428860" y="6000768"/>
            <a:ext cx="37147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C00000"/>
                </a:solidFill>
              </a:rPr>
              <a:t>Патриотическое воспитание 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 flipH="1">
            <a:off x="2428860" y="6286520"/>
            <a:ext cx="37147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C00000"/>
                </a:solidFill>
              </a:rPr>
              <a:t>Корпоративная культура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79" name="Прямоугольник с одним скругленным углом 78"/>
          <p:cNvSpPr/>
          <p:nvPr/>
        </p:nvSpPr>
        <p:spPr>
          <a:xfrm>
            <a:off x="6300806" y="2143116"/>
            <a:ext cx="2557474" cy="4429156"/>
          </a:xfrm>
          <a:prstGeom prst="round1Rect">
            <a:avLst/>
          </a:prstGeom>
          <a:solidFill>
            <a:srgbClr val="FF99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800" dirty="0" smtClean="0">
                <a:solidFill>
                  <a:srgbClr val="800000"/>
                </a:solidFill>
              </a:rPr>
              <a:t>КАДРОВОЕ</a:t>
            </a:r>
            <a:br>
              <a:rPr lang="ru-RU" sz="2800" dirty="0" smtClean="0">
                <a:solidFill>
                  <a:srgbClr val="800000"/>
                </a:solidFill>
              </a:rPr>
            </a:br>
            <a:r>
              <a:rPr lang="ru-RU" sz="2800" dirty="0" smtClean="0">
                <a:solidFill>
                  <a:srgbClr val="800000"/>
                </a:solidFill>
              </a:rPr>
              <a:t>ОБЕСПЕЧЕНИЕ</a:t>
            </a:r>
            <a:br>
              <a:rPr lang="ru-RU" sz="2800" dirty="0" smtClean="0">
                <a:solidFill>
                  <a:srgbClr val="800000"/>
                </a:solidFill>
              </a:rPr>
            </a:br>
            <a:r>
              <a:rPr lang="ru-RU" sz="2800" dirty="0" smtClean="0">
                <a:solidFill>
                  <a:srgbClr val="800000"/>
                </a:solidFill>
              </a:rPr>
              <a:t>ТРАНСПОРТА</a:t>
            </a:r>
            <a:endParaRPr lang="ru-RU" sz="2800" dirty="0">
              <a:solidFill>
                <a:srgbClr val="800000"/>
              </a:solidFill>
            </a:endParaRPr>
          </a:p>
        </p:txBody>
      </p:sp>
      <p:sp>
        <p:nvSpPr>
          <p:cNvPr id="94" name="Нашивка 93"/>
          <p:cNvSpPr/>
          <p:nvPr/>
        </p:nvSpPr>
        <p:spPr>
          <a:xfrm rot="5400000" flipH="1">
            <a:off x="7215206" y="1214421"/>
            <a:ext cx="785817" cy="928693"/>
          </a:xfrm>
          <a:prstGeom prst="chevron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0" name="Нашивка 29"/>
          <p:cNvSpPr/>
          <p:nvPr/>
        </p:nvSpPr>
        <p:spPr>
          <a:xfrm rot="5400000" flipH="1">
            <a:off x="7235726" y="1214422"/>
            <a:ext cx="785817" cy="928693"/>
          </a:xfrm>
          <a:prstGeom prst="chevron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09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ChangeArrowheads="1"/>
          </p:cNvSpPr>
          <p:nvPr/>
        </p:nvSpPr>
        <p:spPr bwMode="auto">
          <a:xfrm>
            <a:off x="35496" y="0"/>
            <a:ext cx="425713" cy="34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rgbClr val="800000"/>
                </a:solidFill>
              </a:rPr>
              <a:t>3</a:t>
            </a:r>
          </a:p>
        </p:txBody>
      </p:sp>
      <p:sp>
        <p:nvSpPr>
          <p:cNvPr id="7171" name="Rectangle 12"/>
          <p:cNvSpPr>
            <a:spLocks noChangeArrowheads="1"/>
          </p:cNvSpPr>
          <p:nvPr/>
        </p:nvSpPr>
        <p:spPr bwMode="auto">
          <a:xfrm>
            <a:off x="755576" y="44624"/>
            <a:ext cx="8280919" cy="576063"/>
          </a:xfrm>
          <a:prstGeom prst="rect">
            <a:avLst/>
          </a:prstGeom>
          <a:solidFill>
            <a:srgbClr val="FFCC99"/>
          </a:solidFill>
          <a:ln w="9525">
            <a:solidFill>
              <a:srgbClr val="C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1"/>
          <a:lstStyle/>
          <a:p>
            <a:pPr algn="ctr"/>
            <a:r>
              <a:rPr lang="ru-RU" sz="2000" dirty="0" smtClean="0">
                <a:solidFill>
                  <a:srgbClr val="990000"/>
                </a:solidFill>
              </a:rPr>
              <a:t>ОАО «РЖД»          Вузы </a:t>
            </a:r>
            <a:r>
              <a:rPr lang="ru-RU" sz="2000" dirty="0" err="1" smtClean="0">
                <a:solidFill>
                  <a:srgbClr val="990000"/>
                </a:solidFill>
              </a:rPr>
              <a:t>Росжелдора</a:t>
            </a:r>
            <a:r>
              <a:rPr lang="ru-RU" sz="2000" dirty="0" smtClean="0">
                <a:solidFill>
                  <a:srgbClr val="990000"/>
                </a:solidFill>
              </a:rPr>
              <a:t> </a:t>
            </a:r>
            <a:endParaRPr lang="ru-RU" sz="2000" dirty="0">
              <a:solidFill>
                <a:srgbClr val="990000"/>
              </a:solidFill>
            </a:endParaRPr>
          </a:p>
        </p:txBody>
      </p:sp>
      <p:sp>
        <p:nvSpPr>
          <p:cNvPr id="3" name="Двойная стрелка влево/вправо 2"/>
          <p:cNvSpPr/>
          <p:nvPr/>
        </p:nvSpPr>
        <p:spPr>
          <a:xfrm>
            <a:off x="4067944" y="116632"/>
            <a:ext cx="792088" cy="432048"/>
          </a:xfrm>
          <a:prstGeom prst="left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07504" y="692695"/>
            <a:ext cx="2520281" cy="1527696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202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Целевая</a:t>
            </a:r>
          </a:p>
          <a:p>
            <a:pPr algn="ctr">
              <a:lnSpc>
                <a:spcPts val="2020"/>
              </a:lnSpc>
            </a:pPr>
            <a:r>
              <a:rPr lang="ru-RU" sz="1600" dirty="0">
                <a:solidFill>
                  <a:srgbClr val="800000"/>
                </a:solidFill>
              </a:rPr>
              <a:t>п</a:t>
            </a:r>
            <a:r>
              <a:rPr lang="ru-RU" sz="1600" dirty="0" smtClean="0">
                <a:solidFill>
                  <a:srgbClr val="800000"/>
                </a:solidFill>
              </a:rPr>
              <a:t>одготовка (очная </a:t>
            </a:r>
          </a:p>
          <a:p>
            <a:pPr algn="ctr">
              <a:lnSpc>
                <a:spcPts val="2020"/>
              </a:lnSpc>
            </a:pPr>
            <a:r>
              <a:rPr lang="ru-RU" sz="1600" dirty="0">
                <a:solidFill>
                  <a:srgbClr val="800000"/>
                </a:solidFill>
              </a:rPr>
              <a:t>ф</a:t>
            </a:r>
            <a:r>
              <a:rPr lang="ru-RU" sz="1600" dirty="0" smtClean="0">
                <a:solidFill>
                  <a:srgbClr val="800000"/>
                </a:solidFill>
              </a:rPr>
              <a:t>орма до </a:t>
            </a:r>
            <a:r>
              <a:rPr lang="ru-RU" sz="1600" dirty="0">
                <a:solidFill>
                  <a:srgbClr val="FF0000"/>
                </a:solidFill>
              </a:rPr>
              <a:t>6</a:t>
            </a:r>
            <a:r>
              <a:rPr lang="ru-RU" sz="1600" dirty="0" smtClean="0">
                <a:solidFill>
                  <a:srgbClr val="FF0000"/>
                </a:solidFill>
              </a:rPr>
              <a:t> тыс. </a:t>
            </a:r>
          </a:p>
          <a:p>
            <a:pPr algn="ctr">
              <a:lnSpc>
                <a:spcPts val="202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чел. в год, в </a:t>
            </a:r>
            <a:r>
              <a:rPr lang="ru-RU" sz="1600" dirty="0" err="1" smtClean="0">
                <a:solidFill>
                  <a:srgbClr val="800000"/>
                </a:solidFill>
              </a:rPr>
              <a:t>т.ч</a:t>
            </a:r>
            <a:r>
              <a:rPr lang="ru-RU" sz="1600" dirty="0" smtClean="0">
                <a:solidFill>
                  <a:srgbClr val="800000"/>
                </a:solidFill>
              </a:rPr>
              <a:t>.</a:t>
            </a:r>
          </a:p>
          <a:p>
            <a:pPr algn="ctr">
              <a:lnSpc>
                <a:spcPts val="202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ВО: </a:t>
            </a:r>
            <a:r>
              <a:rPr lang="ru-RU" sz="1600" dirty="0" smtClean="0">
                <a:solidFill>
                  <a:srgbClr val="FF0000"/>
                </a:solidFill>
              </a:rPr>
              <a:t>3,2 </a:t>
            </a:r>
            <a:r>
              <a:rPr lang="ru-RU" sz="1600" dirty="0" err="1" smtClean="0">
                <a:solidFill>
                  <a:srgbClr val="800000"/>
                </a:solidFill>
              </a:rPr>
              <a:t>тыс.чел</a:t>
            </a:r>
            <a:r>
              <a:rPr lang="ru-RU" sz="1600" dirty="0" smtClean="0">
                <a:solidFill>
                  <a:srgbClr val="800000"/>
                </a:solidFill>
              </a:rPr>
              <a:t>. </a:t>
            </a:r>
          </a:p>
          <a:p>
            <a:pPr algn="ctr">
              <a:lnSpc>
                <a:spcPts val="202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СПО: </a:t>
            </a:r>
            <a:r>
              <a:rPr lang="ru-RU" sz="1600" dirty="0" smtClean="0">
                <a:solidFill>
                  <a:srgbClr val="FF0000"/>
                </a:solidFill>
              </a:rPr>
              <a:t>2,8</a:t>
            </a:r>
            <a:r>
              <a:rPr lang="ru-RU" sz="1600" dirty="0" smtClean="0">
                <a:solidFill>
                  <a:srgbClr val="800000"/>
                </a:solidFill>
              </a:rPr>
              <a:t> </a:t>
            </a:r>
            <a:r>
              <a:rPr lang="ru-RU" sz="1600" dirty="0" err="1" smtClean="0">
                <a:solidFill>
                  <a:srgbClr val="800000"/>
                </a:solidFill>
              </a:rPr>
              <a:t>тыс.чел</a:t>
            </a:r>
            <a:r>
              <a:rPr lang="ru-RU" sz="1600" dirty="0" smtClean="0">
                <a:solidFill>
                  <a:srgbClr val="800000"/>
                </a:solidFill>
              </a:rPr>
              <a:t>.)</a:t>
            </a:r>
            <a:endParaRPr lang="ru-RU" sz="1600" dirty="0">
              <a:solidFill>
                <a:srgbClr val="800000"/>
              </a:solidFill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915817" y="692694"/>
            <a:ext cx="3024336" cy="1496459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Сохранение</a:t>
            </a:r>
          </a:p>
          <a:p>
            <a:pPr algn="ctr"/>
            <a:r>
              <a:rPr lang="ru-RU" sz="1600" dirty="0" err="1">
                <a:solidFill>
                  <a:srgbClr val="800000"/>
                </a:solidFill>
              </a:rPr>
              <a:t>с</a:t>
            </a:r>
            <a:r>
              <a:rPr lang="ru-RU" sz="1600" dirty="0" err="1" smtClean="0">
                <a:solidFill>
                  <a:srgbClr val="800000"/>
                </a:solidFill>
              </a:rPr>
              <a:t>пециалитета</a:t>
            </a:r>
            <a:r>
              <a:rPr lang="ru-RU" sz="1600" dirty="0" smtClean="0">
                <a:solidFill>
                  <a:srgbClr val="800000"/>
                </a:solidFill>
              </a:rPr>
              <a:t> по</a:t>
            </a:r>
          </a:p>
          <a:p>
            <a:pPr algn="ctr"/>
            <a:r>
              <a:rPr lang="ru-RU" sz="1600" dirty="0">
                <a:solidFill>
                  <a:srgbClr val="800000"/>
                </a:solidFill>
              </a:rPr>
              <a:t>п</a:t>
            </a:r>
            <a:r>
              <a:rPr lang="ru-RU" sz="1600" dirty="0" smtClean="0">
                <a:solidFill>
                  <a:srgbClr val="800000"/>
                </a:solidFill>
              </a:rPr>
              <a:t>рофильным</a:t>
            </a:r>
          </a:p>
          <a:p>
            <a:pPr algn="ctr"/>
            <a:r>
              <a:rPr lang="ru-RU" sz="1600" dirty="0">
                <a:solidFill>
                  <a:srgbClr val="800000"/>
                </a:solidFill>
              </a:rPr>
              <a:t>с</a:t>
            </a:r>
            <a:r>
              <a:rPr lang="ru-RU" sz="1600" smtClean="0">
                <a:solidFill>
                  <a:srgbClr val="800000"/>
                </a:solidFill>
              </a:rPr>
              <a:t>пециальностям</a:t>
            </a:r>
            <a:r>
              <a:rPr lang="ru-RU" sz="1600" dirty="0" smtClean="0">
                <a:solidFill>
                  <a:srgbClr val="800000"/>
                </a:solidFill>
              </a:rPr>
              <a:t>.</a:t>
            </a:r>
          </a:p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Новые специальности</a:t>
            </a:r>
          </a:p>
          <a:p>
            <a:pPr algn="ctr"/>
            <a:r>
              <a:rPr lang="ru-RU" sz="1600" dirty="0">
                <a:solidFill>
                  <a:srgbClr val="800000"/>
                </a:solidFill>
              </a:rPr>
              <a:t>и</a:t>
            </a:r>
            <a:r>
              <a:rPr lang="ru-RU" sz="1600" dirty="0" smtClean="0">
                <a:solidFill>
                  <a:srgbClr val="800000"/>
                </a:solidFill>
              </a:rPr>
              <a:t> направления</a:t>
            </a: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6444208" y="692694"/>
            <a:ext cx="2448272" cy="1496459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Система ДПО на </a:t>
            </a:r>
          </a:p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базе вузов</a:t>
            </a:r>
          </a:p>
          <a:p>
            <a:pPr algn="ctr"/>
            <a:r>
              <a:rPr lang="en-US" sz="1600" dirty="0" smtClean="0">
                <a:solidFill>
                  <a:srgbClr val="800000"/>
                </a:solidFill>
              </a:rPr>
              <a:t>(</a:t>
            </a:r>
            <a:r>
              <a:rPr lang="ru-RU" sz="1600" dirty="0" smtClean="0">
                <a:solidFill>
                  <a:srgbClr val="800000"/>
                </a:solidFill>
              </a:rPr>
              <a:t>около </a:t>
            </a:r>
            <a:r>
              <a:rPr lang="ru-RU" sz="1600" dirty="0" smtClean="0">
                <a:solidFill>
                  <a:srgbClr val="FF0000"/>
                </a:solidFill>
              </a:rPr>
              <a:t>500</a:t>
            </a:r>
          </a:p>
          <a:p>
            <a:pPr algn="ctr"/>
            <a:r>
              <a:rPr lang="ru-RU" sz="1600" dirty="0">
                <a:solidFill>
                  <a:srgbClr val="800000"/>
                </a:solidFill>
              </a:rPr>
              <a:t>п</a:t>
            </a:r>
            <a:r>
              <a:rPr lang="ru-RU" sz="1600" dirty="0" smtClean="0">
                <a:solidFill>
                  <a:srgbClr val="800000"/>
                </a:solidFill>
              </a:rPr>
              <a:t>рограмм,</a:t>
            </a:r>
          </a:p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в </a:t>
            </a:r>
            <a:r>
              <a:rPr lang="ru-RU" sz="1600" dirty="0" err="1" smtClean="0">
                <a:solidFill>
                  <a:srgbClr val="800000"/>
                </a:solidFill>
              </a:rPr>
              <a:t>т.ч</a:t>
            </a:r>
            <a:r>
              <a:rPr lang="ru-RU" sz="1600" dirty="0" smtClean="0">
                <a:solidFill>
                  <a:srgbClr val="800000"/>
                </a:solidFill>
              </a:rPr>
              <a:t>. МБА)</a:t>
            </a:r>
            <a:endParaRPr lang="ru-RU" sz="1600" dirty="0">
              <a:solidFill>
                <a:srgbClr val="800000"/>
              </a:solidFill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07504" y="2708921"/>
            <a:ext cx="2520280" cy="1323434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endParaRPr lang="ru-RU" sz="1600" dirty="0" smtClean="0">
              <a:solidFill>
                <a:srgbClr val="800000"/>
              </a:solidFill>
            </a:endParaRPr>
          </a:p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Объём научных</a:t>
            </a:r>
          </a:p>
          <a:p>
            <a:pPr algn="ctr"/>
            <a:r>
              <a:rPr lang="ru-RU" sz="1600" dirty="0">
                <a:solidFill>
                  <a:srgbClr val="800000"/>
                </a:solidFill>
              </a:rPr>
              <a:t>и</a:t>
            </a:r>
            <a:r>
              <a:rPr lang="ru-RU" sz="1600" dirty="0" smtClean="0">
                <a:solidFill>
                  <a:srgbClr val="800000"/>
                </a:solidFill>
              </a:rPr>
              <a:t>сследований по</a:t>
            </a:r>
          </a:p>
          <a:p>
            <a:pPr algn="ctr"/>
            <a:r>
              <a:rPr lang="ru-RU" sz="1600" dirty="0">
                <a:solidFill>
                  <a:srgbClr val="800000"/>
                </a:solidFill>
              </a:rPr>
              <a:t>з</a:t>
            </a:r>
            <a:r>
              <a:rPr lang="ru-RU" sz="1600" dirty="0" smtClean="0">
                <a:solidFill>
                  <a:srgbClr val="800000"/>
                </a:solidFill>
              </a:rPr>
              <a:t>аказам ОАО«РЖД»</a:t>
            </a:r>
          </a:p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(до </a:t>
            </a:r>
            <a:r>
              <a:rPr lang="ru-RU" sz="1600" dirty="0">
                <a:solidFill>
                  <a:srgbClr val="FF0000"/>
                </a:solidFill>
              </a:rPr>
              <a:t>4</a:t>
            </a:r>
            <a:r>
              <a:rPr lang="ru-RU" sz="1600" dirty="0" smtClean="0">
                <a:solidFill>
                  <a:srgbClr val="FF0000"/>
                </a:solidFill>
              </a:rPr>
              <a:t>00 млн. руб.</a:t>
            </a:r>
          </a:p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в год)</a:t>
            </a:r>
          </a:p>
          <a:p>
            <a:pPr algn="ctr"/>
            <a:endParaRPr lang="ru-RU" sz="1600" dirty="0">
              <a:solidFill>
                <a:srgbClr val="800000"/>
              </a:solidFill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107503" y="4032354"/>
            <a:ext cx="2520279" cy="120523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202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Объединённый</a:t>
            </a:r>
          </a:p>
          <a:p>
            <a:pPr algn="ctr">
              <a:lnSpc>
                <a:spcPts val="202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учёный совет</a:t>
            </a:r>
          </a:p>
          <a:p>
            <a:pPr algn="ctr">
              <a:lnSpc>
                <a:spcPts val="202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ОАО «РЖД»</a:t>
            </a: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6444208" y="3977147"/>
            <a:ext cx="2592288" cy="1396069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222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Совместные </a:t>
            </a:r>
          </a:p>
          <a:p>
            <a:pPr algn="ctr">
              <a:lnSpc>
                <a:spcPts val="2220"/>
              </a:lnSpc>
            </a:pPr>
            <a:r>
              <a:rPr lang="ru-RU" sz="1600" dirty="0">
                <a:solidFill>
                  <a:srgbClr val="800000"/>
                </a:solidFill>
              </a:rPr>
              <a:t>с</a:t>
            </a:r>
            <a:r>
              <a:rPr lang="ru-RU" sz="1600" dirty="0" smtClean="0">
                <a:solidFill>
                  <a:srgbClr val="800000"/>
                </a:solidFill>
              </a:rPr>
              <a:t>оглашения с</a:t>
            </a:r>
          </a:p>
          <a:p>
            <a:pPr algn="ctr">
              <a:lnSpc>
                <a:spcPts val="2220"/>
              </a:lnSpc>
            </a:pPr>
            <a:r>
              <a:rPr lang="ru-RU" sz="1600" dirty="0">
                <a:solidFill>
                  <a:srgbClr val="800000"/>
                </a:solidFill>
              </a:rPr>
              <a:t>в</a:t>
            </a:r>
            <a:r>
              <a:rPr lang="ru-RU" sz="1600" dirty="0" smtClean="0">
                <a:solidFill>
                  <a:srgbClr val="800000"/>
                </a:solidFill>
              </a:rPr>
              <a:t>едущими</a:t>
            </a:r>
          </a:p>
          <a:p>
            <a:pPr algn="ctr">
              <a:lnSpc>
                <a:spcPts val="2220"/>
              </a:lnSpc>
            </a:pPr>
            <a:r>
              <a:rPr lang="ru-RU" sz="1600" dirty="0">
                <a:solidFill>
                  <a:srgbClr val="800000"/>
                </a:solidFill>
              </a:rPr>
              <a:t>к</a:t>
            </a:r>
            <a:r>
              <a:rPr lang="ru-RU" sz="1600" dirty="0" smtClean="0">
                <a:solidFill>
                  <a:srgbClr val="800000"/>
                </a:solidFill>
              </a:rPr>
              <a:t>омпаниями мира</a:t>
            </a:r>
            <a:endParaRPr lang="ru-RU" sz="1600" dirty="0">
              <a:solidFill>
                <a:srgbClr val="800000"/>
              </a:solidFill>
            </a:endParaRPr>
          </a:p>
        </p:txBody>
      </p:sp>
      <p:sp>
        <p:nvSpPr>
          <p:cNvPr id="6" name="Табличка 5"/>
          <p:cNvSpPr/>
          <p:nvPr/>
        </p:nvSpPr>
        <p:spPr>
          <a:xfrm rot="10800000" flipV="1">
            <a:off x="3203849" y="2852936"/>
            <a:ext cx="2592288" cy="2016224"/>
          </a:xfrm>
          <a:prstGeom prst="plaque">
            <a:avLst/>
          </a:prstGeom>
          <a:solidFill>
            <a:srgbClr val="A5002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ИТОГИ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ПАРТНЁРСТВА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6444208" y="2780927"/>
            <a:ext cx="2592288" cy="119622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212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Партнёрство в</a:t>
            </a:r>
          </a:p>
          <a:p>
            <a:pPr algn="ctr">
              <a:lnSpc>
                <a:spcPts val="2120"/>
              </a:lnSpc>
            </a:pPr>
            <a:r>
              <a:rPr lang="ru-RU" sz="1600" dirty="0">
                <a:solidFill>
                  <a:srgbClr val="800000"/>
                </a:solidFill>
              </a:rPr>
              <a:t>ф</a:t>
            </a:r>
            <a:r>
              <a:rPr lang="ru-RU" sz="1600" dirty="0" smtClean="0">
                <a:solidFill>
                  <a:srgbClr val="800000"/>
                </a:solidFill>
              </a:rPr>
              <a:t>ормате ОСЖД,</a:t>
            </a:r>
          </a:p>
          <a:p>
            <a:pPr algn="ctr">
              <a:lnSpc>
                <a:spcPts val="212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МСЖД, КСТП, </a:t>
            </a:r>
          </a:p>
          <a:p>
            <a:pPr algn="ctr">
              <a:lnSpc>
                <a:spcPts val="212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КТС СНГ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107505" y="5589240"/>
            <a:ext cx="2520280" cy="119675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rgbClr val="800000"/>
                </a:solidFill>
              </a:rPr>
              <a:t>C</a:t>
            </a:r>
            <a:r>
              <a:rPr lang="ru-RU" sz="1600" dirty="0" smtClean="0">
                <a:solidFill>
                  <a:srgbClr val="800000"/>
                </a:solidFill>
              </a:rPr>
              <a:t>оглашения о</a:t>
            </a:r>
          </a:p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сотрудничестве</a:t>
            </a:r>
          </a:p>
          <a:p>
            <a:pPr algn="ctr"/>
            <a:r>
              <a:rPr lang="ru-RU" sz="1600" dirty="0">
                <a:solidFill>
                  <a:srgbClr val="800000"/>
                </a:solidFill>
              </a:rPr>
              <a:t>с</a:t>
            </a:r>
            <a:r>
              <a:rPr lang="ru-RU" sz="1600" dirty="0" smtClean="0">
                <a:solidFill>
                  <a:srgbClr val="800000"/>
                </a:solidFill>
              </a:rPr>
              <a:t> филиалами </a:t>
            </a:r>
          </a:p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и ДЗО Компании</a:t>
            </a:r>
            <a:endParaRPr lang="ru-RU" sz="1600" dirty="0">
              <a:solidFill>
                <a:srgbClr val="800000"/>
              </a:solidFill>
            </a:endParaRP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2915816" y="5589240"/>
            <a:ext cx="3024336" cy="119675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Руководители ОАО </a:t>
            </a:r>
          </a:p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«РЖД» – заведующие</a:t>
            </a:r>
          </a:p>
          <a:p>
            <a:pPr algn="ctr"/>
            <a:r>
              <a:rPr lang="ru-RU" sz="1600" dirty="0">
                <a:solidFill>
                  <a:srgbClr val="800000"/>
                </a:solidFill>
              </a:rPr>
              <a:t>п</a:t>
            </a:r>
            <a:r>
              <a:rPr lang="ru-RU" sz="1600" dirty="0" smtClean="0">
                <a:solidFill>
                  <a:srgbClr val="800000"/>
                </a:solidFill>
              </a:rPr>
              <a:t>рофильными </a:t>
            </a:r>
          </a:p>
          <a:p>
            <a:pPr algn="ctr"/>
            <a:r>
              <a:rPr lang="ru-RU" sz="1600" dirty="0">
                <a:solidFill>
                  <a:srgbClr val="800000"/>
                </a:solidFill>
              </a:rPr>
              <a:t>к</a:t>
            </a:r>
            <a:r>
              <a:rPr lang="ru-RU" sz="1600" dirty="0" smtClean="0">
                <a:solidFill>
                  <a:srgbClr val="800000"/>
                </a:solidFill>
              </a:rPr>
              <a:t>афедрами вузов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6444208" y="6093296"/>
            <a:ext cx="2592288" cy="692696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162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Учебный процесс</a:t>
            </a:r>
          </a:p>
          <a:p>
            <a:pPr algn="ctr">
              <a:lnSpc>
                <a:spcPts val="1620"/>
              </a:lnSpc>
            </a:pPr>
            <a:r>
              <a:rPr lang="ru-RU" sz="1600" dirty="0">
                <a:solidFill>
                  <a:srgbClr val="800000"/>
                </a:solidFill>
              </a:rPr>
              <a:t>н</a:t>
            </a:r>
            <a:r>
              <a:rPr lang="ru-RU" sz="1600" dirty="0" smtClean="0">
                <a:solidFill>
                  <a:srgbClr val="800000"/>
                </a:solidFill>
              </a:rPr>
              <a:t>а передовых</a:t>
            </a:r>
          </a:p>
          <a:p>
            <a:pPr algn="ctr">
              <a:lnSpc>
                <a:spcPts val="162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предприятиях</a:t>
            </a: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6444208" y="5589240"/>
            <a:ext cx="2592288" cy="49599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162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Система </a:t>
            </a:r>
          </a:p>
          <a:p>
            <a:pPr algn="ctr">
              <a:lnSpc>
                <a:spcPts val="1620"/>
              </a:lnSpc>
            </a:pPr>
            <a:r>
              <a:rPr lang="ru-RU" sz="1600" dirty="0">
                <a:solidFill>
                  <a:srgbClr val="800000"/>
                </a:solidFill>
              </a:rPr>
              <a:t>с</a:t>
            </a:r>
            <a:r>
              <a:rPr lang="ru-RU" sz="1600" dirty="0" smtClean="0">
                <a:solidFill>
                  <a:srgbClr val="800000"/>
                </a:solidFill>
              </a:rPr>
              <a:t>тажировок ППС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427984" y="4941168"/>
            <a:ext cx="1" cy="576064"/>
          </a:xfrm>
          <a:prstGeom prst="straightConnector1">
            <a:avLst/>
          </a:prstGeom>
          <a:ln>
            <a:tailEnd type="triangle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652120" y="4725144"/>
            <a:ext cx="720080" cy="1368152"/>
          </a:xfrm>
          <a:prstGeom prst="straightConnector1">
            <a:avLst/>
          </a:prstGeom>
          <a:ln>
            <a:tailEnd type="triangle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2627784" y="4005064"/>
            <a:ext cx="504056" cy="0"/>
          </a:xfrm>
          <a:prstGeom prst="straightConnector1">
            <a:avLst/>
          </a:prstGeom>
          <a:ln>
            <a:tailEnd type="triangle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5866410" y="3933056"/>
            <a:ext cx="505790" cy="15712"/>
          </a:xfrm>
          <a:prstGeom prst="straightConnector1">
            <a:avLst/>
          </a:prstGeom>
          <a:ln>
            <a:tailEnd type="triangle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H="1">
            <a:off x="2551584" y="4725144"/>
            <a:ext cx="804664" cy="792088"/>
          </a:xfrm>
          <a:prstGeom prst="straightConnector1">
            <a:avLst/>
          </a:prstGeom>
          <a:ln>
            <a:tailEnd type="triangle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H="1" flipV="1">
            <a:off x="2551584" y="2292399"/>
            <a:ext cx="804664" cy="761037"/>
          </a:xfrm>
          <a:prstGeom prst="straightConnector1">
            <a:avLst/>
          </a:prstGeom>
          <a:ln>
            <a:tailEnd type="triangle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V="1">
            <a:off x="4427984" y="2220391"/>
            <a:ext cx="0" cy="560537"/>
          </a:xfrm>
          <a:prstGeom prst="straightConnector1">
            <a:avLst/>
          </a:prstGeom>
          <a:ln>
            <a:tailEnd type="triangle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V="1">
            <a:off x="5652120" y="2261161"/>
            <a:ext cx="1080120" cy="759887"/>
          </a:xfrm>
          <a:prstGeom prst="straightConnector1">
            <a:avLst/>
          </a:prstGeom>
          <a:ln>
            <a:tailEnd type="triangle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612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ChangeArrowheads="1"/>
          </p:cNvSpPr>
          <p:nvPr/>
        </p:nvSpPr>
        <p:spPr bwMode="auto">
          <a:xfrm>
            <a:off x="149087" y="29818"/>
            <a:ext cx="425713" cy="34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7171" name="Rectangle 12"/>
          <p:cNvSpPr>
            <a:spLocks noChangeArrowheads="1"/>
          </p:cNvSpPr>
          <p:nvPr/>
        </p:nvSpPr>
        <p:spPr bwMode="auto">
          <a:xfrm>
            <a:off x="756791" y="44624"/>
            <a:ext cx="7919665" cy="432045"/>
          </a:xfrm>
          <a:prstGeom prst="rect">
            <a:avLst/>
          </a:prstGeom>
          <a:solidFill>
            <a:srgbClr val="FFCC99"/>
          </a:solidFill>
          <a:ln w="9525">
            <a:solidFill>
              <a:srgbClr val="8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1"/>
          <a:lstStyle/>
          <a:p>
            <a:pPr algn="ctr"/>
            <a:r>
              <a:rPr lang="ru-RU" sz="2000" dirty="0" smtClean="0">
                <a:solidFill>
                  <a:srgbClr val="990000"/>
                </a:solidFill>
              </a:rPr>
              <a:t>Профориентация и </a:t>
            </a:r>
            <a:r>
              <a:rPr lang="ru-RU" sz="2000" dirty="0" err="1" smtClean="0">
                <a:solidFill>
                  <a:srgbClr val="990000"/>
                </a:solidFill>
              </a:rPr>
              <a:t>довузовская</a:t>
            </a:r>
            <a:r>
              <a:rPr lang="ru-RU" sz="2000" dirty="0" smtClean="0">
                <a:solidFill>
                  <a:srgbClr val="990000"/>
                </a:solidFill>
              </a:rPr>
              <a:t> подготовка</a:t>
            </a:r>
            <a:endParaRPr lang="ru-RU" sz="2000" dirty="0">
              <a:solidFill>
                <a:srgbClr val="990000"/>
              </a:solidFill>
            </a:endParaRPr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149085" y="548680"/>
            <a:ext cx="4473019" cy="967748"/>
          </a:xfrm>
          <a:prstGeom prst="rect">
            <a:avLst/>
          </a:prstGeom>
          <a:solidFill>
            <a:srgbClr val="E4F7A7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2620"/>
              </a:lnSpc>
            </a:pPr>
            <a:r>
              <a:rPr lang="ru-RU" sz="1600" dirty="0">
                <a:solidFill>
                  <a:srgbClr val="FF0000"/>
                </a:solidFill>
              </a:rPr>
              <a:t>Профильные классы</a:t>
            </a:r>
            <a:r>
              <a:rPr lang="ru-RU" sz="1600" dirty="0"/>
              <a:t> </a:t>
            </a:r>
            <a:r>
              <a:rPr lang="ru-RU" sz="1600" dirty="0" smtClean="0">
                <a:solidFill>
                  <a:srgbClr val="800000"/>
                </a:solidFill>
              </a:rPr>
              <a:t>вузов </a:t>
            </a:r>
            <a:r>
              <a:rPr lang="ru-RU" sz="1600" dirty="0">
                <a:solidFill>
                  <a:srgbClr val="800000"/>
                </a:solidFill>
              </a:rPr>
              <a:t>в </a:t>
            </a:r>
          </a:p>
          <a:p>
            <a:pPr algn="ctr">
              <a:lnSpc>
                <a:spcPts val="2620"/>
              </a:lnSpc>
            </a:pPr>
            <a:r>
              <a:rPr lang="ru-RU" sz="1600" dirty="0">
                <a:solidFill>
                  <a:srgbClr val="800000"/>
                </a:solidFill>
              </a:rPr>
              <a:t>общеобразовательных </a:t>
            </a:r>
            <a:r>
              <a:rPr lang="ru-RU" sz="1600" dirty="0" smtClean="0">
                <a:solidFill>
                  <a:srgbClr val="800000"/>
                </a:solidFill>
              </a:rPr>
              <a:t>школах</a:t>
            </a:r>
          </a:p>
          <a:p>
            <a:pPr algn="ctr">
              <a:lnSpc>
                <a:spcPts val="262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ОАО«РЖД»</a:t>
            </a: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149086" y="2561862"/>
            <a:ext cx="4473018" cy="651114"/>
          </a:xfrm>
          <a:prstGeom prst="rect">
            <a:avLst/>
          </a:prstGeom>
          <a:solidFill>
            <a:srgbClr val="E3F0AE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242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Проект «</a:t>
            </a:r>
            <a:r>
              <a:rPr lang="ru-RU" sz="1600" dirty="0">
                <a:solidFill>
                  <a:srgbClr val="800000"/>
                </a:solidFill>
              </a:rPr>
              <a:t>Открытые двери </a:t>
            </a:r>
          </a:p>
          <a:p>
            <a:pPr algn="ctr">
              <a:lnSpc>
                <a:spcPts val="2420"/>
              </a:lnSpc>
            </a:pPr>
            <a:r>
              <a:rPr lang="ru-RU" sz="1600" dirty="0">
                <a:solidFill>
                  <a:srgbClr val="800000"/>
                </a:solidFill>
              </a:rPr>
              <a:t>Компании</a:t>
            </a:r>
            <a:r>
              <a:rPr lang="ru-RU" sz="1600" dirty="0" smtClean="0">
                <a:solidFill>
                  <a:srgbClr val="800000"/>
                </a:solidFill>
              </a:rPr>
              <a:t>»</a:t>
            </a:r>
            <a:r>
              <a:rPr lang="ru-RU" sz="1600" dirty="0">
                <a:solidFill>
                  <a:srgbClr val="800000"/>
                </a:solidFill>
              </a:rPr>
              <a:t> </a:t>
            </a:r>
            <a:r>
              <a:rPr lang="ru-RU" sz="1600" dirty="0">
                <a:solidFill>
                  <a:srgbClr val="FF0000"/>
                </a:solidFill>
              </a:rPr>
              <a:t>на базе вузов </a:t>
            </a:r>
            <a:endParaRPr lang="ru-RU" sz="1600" dirty="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716016" y="3284986"/>
            <a:ext cx="4380114" cy="352839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600" dirty="0" smtClean="0">
              <a:solidFill>
                <a:srgbClr val="800000"/>
              </a:solidFill>
            </a:endParaRPr>
          </a:p>
          <a:p>
            <a:pPr algn="ctr">
              <a:lnSpc>
                <a:spcPts val="2220"/>
              </a:lnSpc>
            </a:pPr>
            <a:endParaRPr lang="ru-RU" sz="1600" dirty="0" smtClean="0">
              <a:solidFill>
                <a:srgbClr val="800000"/>
              </a:solidFill>
            </a:endParaRPr>
          </a:p>
          <a:p>
            <a:pPr algn="ctr">
              <a:lnSpc>
                <a:spcPts val="2420"/>
              </a:lnSpc>
            </a:pPr>
            <a:endParaRPr lang="ru-RU" sz="1600" dirty="0" smtClean="0">
              <a:solidFill>
                <a:srgbClr val="800000"/>
              </a:solidFill>
            </a:endParaRPr>
          </a:p>
          <a:p>
            <a:pPr algn="ctr">
              <a:lnSpc>
                <a:spcPts val="222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Поддержка ОАО «РЖД»:</a:t>
            </a:r>
          </a:p>
          <a:p>
            <a:pPr marL="285750" indent="-285750">
              <a:lnSpc>
                <a:spcPts val="2220"/>
              </a:lnSpc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800000"/>
                </a:solidFill>
              </a:rPr>
              <a:t>Межрегиональной транспортной </a:t>
            </a:r>
          </a:p>
          <a:p>
            <a:pPr>
              <a:lnSpc>
                <a:spcPts val="222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    олимпиады </a:t>
            </a:r>
            <a:r>
              <a:rPr lang="ru-RU" sz="1600" dirty="0">
                <a:solidFill>
                  <a:srgbClr val="800000"/>
                </a:solidFill>
              </a:rPr>
              <a:t>школьников  </a:t>
            </a:r>
            <a:endParaRPr lang="ru-RU" sz="1600" dirty="0" smtClean="0">
              <a:solidFill>
                <a:srgbClr val="800000"/>
              </a:solidFill>
            </a:endParaRPr>
          </a:p>
          <a:p>
            <a:pPr>
              <a:lnSpc>
                <a:spcPts val="2220"/>
              </a:lnSpc>
            </a:pPr>
            <a:r>
              <a:rPr lang="ru-RU" sz="1600" dirty="0">
                <a:solidFill>
                  <a:srgbClr val="800000"/>
                </a:solidFill>
              </a:rPr>
              <a:t> </a:t>
            </a:r>
            <a:r>
              <a:rPr lang="ru-RU" sz="1600" dirty="0" smtClean="0">
                <a:solidFill>
                  <a:srgbClr val="800000"/>
                </a:solidFill>
              </a:rPr>
              <a:t>  </a:t>
            </a:r>
            <a:r>
              <a:rPr lang="ru-RU" sz="1600" dirty="0" smtClean="0">
                <a:solidFill>
                  <a:srgbClr val="FF0000"/>
                </a:solidFill>
              </a:rPr>
              <a:t>«Паруса надежды</a:t>
            </a:r>
            <a:r>
              <a:rPr lang="ru-RU" sz="1600" dirty="0">
                <a:solidFill>
                  <a:srgbClr val="FF0000"/>
                </a:solidFill>
              </a:rPr>
              <a:t>» </a:t>
            </a:r>
            <a:r>
              <a:rPr lang="ru-RU" sz="1600" dirty="0">
                <a:solidFill>
                  <a:srgbClr val="800000"/>
                </a:solidFill>
              </a:rPr>
              <a:t>по физике </a:t>
            </a:r>
            <a:endParaRPr lang="ru-RU" sz="1600" dirty="0" smtClean="0">
              <a:solidFill>
                <a:srgbClr val="800000"/>
              </a:solidFill>
            </a:endParaRPr>
          </a:p>
          <a:p>
            <a:pPr>
              <a:lnSpc>
                <a:spcPts val="2220"/>
              </a:lnSpc>
            </a:pPr>
            <a:r>
              <a:rPr lang="ru-RU" sz="1600" dirty="0">
                <a:solidFill>
                  <a:srgbClr val="800000"/>
                </a:solidFill>
              </a:rPr>
              <a:t> </a:t>
            </a:r>
            <a:r>
              <a:rPr lang="ru-RU" sz="1600" dirty="0" smtClean="0">
                <a:solidFill>
                  <a:srgbClr val="800000"/>
                </a:solidFill>
              </a:rPr>
              <a:t>   и </a:t>
            </a:r>
            <a:r>
              <a:rPr lang="ru-RU" sz="1600" dirty="0">
                <a:solidFill>
                  <a:srgbClr val="800000"/>
                </a:solidFill>
              </a:rPr>
              <a:t>математике</a:t>
            </a:r>
          </a:p>
          <a:p>
            <a:pPr marL="285750" indent="-285750">
              <a:lnSpc>
                <a:spcPts val="2220"/>
              </a:lnSpc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800000"/>
                </a:solidFill>
              </a:rPr>
              <a:t>Кружков </a:t>
            </a:r>
            <a:r>
              <a:rPr lang="ru-RU" sz="1600" dirty="0">
                <a:solidFill>
                  <a:srgbClr val="800000"/>
                </a:solidFill>
              </a:rPr>
              <a:t>научно-технического </a:t>
            </a:r>
            <a:endParaRPr lang="ru-RU" sz="1600" dirty="0" smtClean="0">
              <a:solidFill>
                <a:srgbClr val="800000"/>
              </a:solidFill>
            </a:endParaRPr>
          </a:p>
          <a:p>
            <a:pPr>
              <a:lnSpc>
                <a:spcPts val="222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    творчества </a:t>
            </a:r>
            <a:r>
              <a:rPr lang="ru-RU" sz="1600" dirty="0" smtClean="0">
                <a:solidFill>
                  <a:srgbClr val="FF0000"/>
                </a:solidFill>
              </a:rPr>
              <a:t>«Юный</a:t>
            </a:r>
          </a:p>
          <a:p>
            <a:pPr>
              <a:lnSpc>
                <a:spcPts val="2220"/>
              </a:lnSpc>
            </a:pPr>
            <a:r>
              <a:rPr lang="ru-RU" sz="1600" dirty="0">
                <a:solidFill>
                  <a:srgbClr val="FF0000"/>
                </a:solidFill>
              </a:rPr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   </a:t>
            </a:r>
            <a:r>
              <a:rPr lang="ru-RU" sz="1600" dirty="0">
                <a:solidFill>
                  <a:srgbClr val="FF0000"/>
                </a:solidFill>
              </a:rPr>
              <a:t>железнодорожник</a:t>
            </a:r>
            <a:r>
              <a:rPr lang="ru-RU" sz="1600" dirty="0" smtClean="0">
                <a:solidFill>
                  <a:srgbClr val="FF0000"/>
                </a:solidFill>
              </a:rPr>
              <a:t>»</a:t>
            </a:r>
            <a:endParaRPr lang="ru-RU" sz="1600" dirty="0">
              <a:solidFill>
                <a:srgbClr val="800000"/>
              </a:solidFill>
            </a:endParaRPr>
          </a:p>
          <a:p>
            <a:pPr marL="285750" indent="-285750">
              <a:lnSpc>
                <a:spcPts val="2220"/>
              </a:lnSpc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800000"/>
                </a:solidFill>
              </a:rPr>
              <a:t>Обучающих </a:t>
            </a:r>
            <a:r>
              <a:rPr lang="ru-RU" sz="1600" dirty="0" smtClean="0">
                <a:solidFill>
                  <a:srgbClr val="FF0000"/>
                </a:solidFill>
              </a:rPr>
              <a:t>семинаров </a:t>
            </a:r>
            <a:r>
              <a:rPr lang="ru-RU" sz="1600" dirty="0">
                <a:solidFill>
                  <a:srgbClr val="FF0000"/>
                </a:solidFill>
              </a:rPr>
              <a:t>для </a:t>
            </a:r>
            <a:endParaRPr lang="ru-RU" sz="1600" dirty="0" smtClean="0">
              <a:solidFill>
                <a:srgbClr val="FF0000"/>
              </a:solidFill>
            </a:endParaRPr>
          </a:p>
          <a:p>
            <a:pPr>
              <a:lnSpc>
                <a:spcPts val="2220"/>
              </a:lnSpc>
            </a:pPr>
            <a:r>
              <a:rPr lang="ru-RU" sz="1600" dirty="0" smtClean="0">
                <a:solidFill>
                  <a:srgbClr val="FF0000"/>
                </a:solidFill>
              </a:rPr>
              <a:t>    школьников по </a:t>
            </a:r>
            <a:r>
              <a:rPr lang="ru-RU" sz="1600" dirty="0">
                <a:solidFill>
                  <a:srgbClr val="FF0000"/>
                </a:solidFill>
              </a:rPr>
              <a:t>физике и </a:t>
            </a:r>
            <a:endParaRPr lang="ru-RU" sz="1600" dirty="0" smtClean="0">
              <a:solidFill>
                <a:srgbClr val="FF0000"/>
              </a:solidFill>
            </a:endParaRPr>
          </a:p>
          <a:p>
            <a:pPr>
              <a:lnSpc>
                <a:spcPts val="2220"/>
              </a:lnSpc>
            </a:pPr>
            <a:r>
              <a:rPr lang="ru-RU" sz="1600" dirty="0" smtClean="0">
                <a:solidFill>
                  <a:srgbClr val="FF0000"/>
                </a:solidFill>
              </a:rPr>
              <a:t>    математике</a:t>
            </a:r>
            <a:r>
              <a:rPr lang="ru-RU" sz="1600" dirty="0">
                <a:solidFill>
                  <a:srgbClr val="800000"/>
                </a:solidFill>
              </a:rPr>
              <a:t>, </a:t>
            </a:r>
            <a:r>
              <a:rPr lang="ru-RU" sz="1600" dirty="0" smtClean="0">
                <a:solidFill>
                  <a:srgbClr val="800000"/>
                </a:solidFill>
              </a:rPr>
              <a:t>в том числе</a:t>
            </a:r>
          </a:p>
          <a:p>
            <a:pPr>
              <a:lnSpc>
                <a:spcPts val="2220"/>
              </a:lnSpc>
            </a:pPr>
            <a:r>
              <a:rPr lang="ru-RU" sz="1600" dirty="0">
                <a:solidFill>
                  <a:srgbClr val="800000"/>
                </a:solidFill>
              </a:rPr>
              <a:t> </a:t>
            </a:r>
            <a:r>
              <a:rPr lang="ru-RU" sz="1600" dirty="0" smtClean="0">
                <a:solidFill>
                  <a:srgbClr val="800000"/>
                </a:solidFill>
              </a:rPr>
              <a:t>   дистанционных</a:t>
            </a:r>
            <a:endParaRPr lang="ru-RU" sz="1600" dirty="0">
              <a:solidFill>
                <a:srgbClr val="8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600" dirty="0">
              <a:solidFill>
                <a:srgbClr val="8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600" dirty="0" smtClean="0">
              <a:solidFill>
                <a:srgbClr val="8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600" dirty="0">
              <a:solidFill>
                <a:srgbClr val="800000"/>
              </a:solidFill>
            </a:endParaRP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4716016" y="1196753"/>
            <a:ext cx="4380114" cy="201622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2220"/>
              </a:lnSpc>
            </a:pPr>
            <a:r>
              <a:rPr lang="ru-RU" sz="1600" dirty="0">
                <a:solidFill>
                  <a:srgbClr val="FF0000"/>
                </a:solidFill>
              </a:rPr>
              <a:t>100-% охват и </a:t>
            </a:r>
            <a:r>
              <a:rPr lang="ru-RU" sz="1600" dirty="0" smtClean="0">
                <a:solidFill>
                  <a:srgbClr val="FF0000"/>
                </a:solidFill>
              </a:rPr>
              <a:t>оплат</a:t>
            </a:r>
            <a:r>
              <a:rPr lang="ru-RU" sz="1600" dirty="0">
                <a:solidFill>
                  <a:srgbClr val="FF0000"/>
                </a:solidFill>
              </a:rPr>
              <a:t>а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endParaRPr lang="en-US" sz="1600" dirty="0" smtClean="0">
              <a:solidFill>
                <a:srgbClr val="FF0000"/>
              </a:solidFill>
            </a:endParaRPr>
          </a:p>
          <a:p>
            <a:pPr algn="ctr">
              <a:lnSpc>
                <a:spcPts val="2220"/>
              </a:lnSpc>
            </a:pPr>
            <a:r>
              <a:rPr lang="ru-RU" sz="1600" dirty="0" err="1" smtClean="0">
                <a:solidFill>
                  <a:srgbClr val="800000"/>
                </a:solidFill>
              </a:rPr>
              <a:t>довузовской</a:t>
            </a:r>
            <a:r>
              <a:rPr lang="ru-RU" sz="1600" dirty="0" smtClean="0">
                <a:solidFill>
                  <a:srgbClr val="800000"/>
                </a:solidFill>
              </a:rPr>
              <a:t> подготовки </a:t>
            </a:r>
            <a:endParaRPr lang="en-US" sz="1600" dirty="0" smtClean="0">
              <a:solidFill>
                <a:srgbClr val="800000"/>
              </a:solidFill>
            </a:endParaRPr>
          </a:p>
          <a:p>
            <a:pPr algn="ctr">
              <a:lnSpc>
                <a:spcPts val="222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кандидатов </a:t>
            </a:r>
            <a:r>
              <a:rPr lang="ru-RU" sz="1600" dirty="0">
                <a:solidFill>
                  <a:srgbClr val="800000"/>
                </a:solidFill>
              </a:rPr>
              <a:t>на целевое </a:t>
            </a:r>
            <a:r>
              <a:rPr lang="ru-RU" sz="1600" dirty="0" smtClean="0">
                <a:solidFill>
                  <a:srgbClr val="800000"/>
                </a:solidFill>
              </a:rPr>
              <a:t>обучение</a:t>
            </a:r>
            <a:r>
              <a:rPr lang="ru-RU" sz="1600" dirty="0">
                <a:solidFill>
                  <a:srgbClr val="800000"/>
                </a:solidFill>
              </a:rPr>
              <a:t>:</a:t>
            </a:r>
          </a:p>
          <a:p>
            <a:pPr marL="285750" indent="-285750">
              <a:lnSpc>
                <a:spcPts val="2220"/>
              </a:lnSpc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800000"/>
                </a:solidFill>
              </a:rPr>
              <a:t>Обеспечение необходимого </a:t>
            </a:r>
            <a:endParaRPr lang="en-US" sz="1600" dirty="0" smtClean="0">
              <a:solidFill>
                <a:srgbClr val="800000"/>
              </a:solidFill>
            </a:endParaRPr>
          </a:p>
          <a:p>
            <a:pPr>
              <a:lnSpc>
                <a:spcPts val="2220"/>
              </a:lnSpc>
            </a:pPr>
            <a:r>
              <a:rPr lang="en-US" sz="1600" dirty="0" smtClean="0">
                <a:solidFill>
                  <a:srgbClr val="800000"/>
                </a:solidFill>
              </a:rPr>
              <a:t>  </a:t>
            </a:r>
            <a:r>
              <a:rPr lang="ru-RU" sz="1600" dirty="0" smtClean="0">
                <a:solidFill>
                  <a:srgbClr val="800000"/>
                </a:solidFill>
              </a:rPr>
              <a:t>   уровня знаний </a:t>
            </a:r>
            <a:endParaRPr lang="ru-RU" sz="1600" dirty="0">
              <a:solidFill>
                <a:srgbClr val="800000"/>
              </a:solidFill>
            </a:endParaRPr>
          </a:p>
          <a:p>
            <a:pPr marL="285750" indent="-285750">
              <a:lnSpc>
                <a:spcPts val="2220"/>
              </a:lnSpc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800000"/>
                </a:solidFill>
              </a:rPr>
              <a:t>Повышение результатов </a:t>
            </a:r>
            <a:r>
              <a:rPr lang="ru-RU" sz="1600" dirty="0">
                <a:solidFill>
                  <a:srgbClr val="800000"/>
                </a:solidFill>
              </a:rPr>
              <a:t>ЕГЭ </a:t>
            </a:r>
          </a:p>
          <a:p>
            <a:pPr>
              <a:lnSpc>
                <a:spcPts val="2220"/>
              </a:lnSpc>
            </a:pPr>
            <a:r>
              <a:rPr lang="ru-RU" sz="1600" dirty="0">
                <a:solidFill>
                  <a:srgbClr val="800000"/>
                </a:solidFill>
              </a:rPr>
              <a:t> </a:t>
            </a:r>
            <a:r>
              <a:rPr lang="ru-RU" sz="1600" dirty="0" smtClean="0">
                <a:solidFill>
                  <a:srgbClr val="800000"/>
                </a:solidFill>
              </a:rPr>
              <a:t>   (</a:t>
            </a:r>
            <a:r>
              <a:rPr lang="ru-RU" sz="1600" dirty="0">
                <a:solidFill>
                  <a:srgbClr val="FF0000"/>
                </a:solidFill>
              </a:rPr>
              <a:t>на 30 %</a:t>
            </a:r>
            <a:r>
              <a:rPr lang="ru-RU" sz="1600" dirty="0">
                <a:solidFill>
                  <a:srgbClr val="800000"/>
                </a:solidFill>
              </a:rPr>
              <a:t>)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4716016" y="548681"/>
            <a:ext cx="4380114" cy="5760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2420"/>
              </a:lnSpc>
            </a:pPr>
            <a:endParaRPr lang="ru-RU" sz="1600" dirty="0" smtClean="0">
              <a:solidFill>
                <a:srgbClr val="800000"/>
              </a:solidFill>
            </a:endParaRPr>
          </a:p>
          <a:p>
            <a:pPr algn="ctr">
              <a:lnSpc>
                <a:spcPts val="2420"/>
              </a:lnSpc>
            </a:pPr>
            <a:endParaRPr lang="ru-RU" sz="1600" dirty="0" smtClean="0">
              <a:solidFill>
                <a:srgbClr val="800000"/>
              </a:solidFill>
            </a:endParaRPr>
          </a:p>
          <a:p>
            <a:pPr algn="ctr">
              <a:lnSpc>
                <a:spcPts val="2000"/>
              </a:lnSpc>
            </a:pPr>
            <a:r>
              <a:rPr lang="ru-RU" sz="1600" dirty="0" err="1" smtClean="0">
                <a:solidFill>
                  <a:srgbClr val="800000"/>
                </a:solidFill>
              </a:rPr>
              <a:t>Довузовская</a:t>
            </a:r>
            <a:r>
              <a:rPr lang="ru-RU" sz="1600" dirty="0" smtClean="0">
                <a:solidFill>
                  <a:srgbClr val="800000"/>
                </a:solidFill>
              </a:rPr>
              <a:t> подготовка, </a:t>
            </a:r>
          </a:p>
          <a:p>
            <a:pPr algn="ctr">
              <a:lnSpc>
                <a:spcPts val="200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начиная с </a:t>
            </a:r>
            <a:r>
              <a:rPr lang="ru-RU" sz="1600" dirty="0" smtClean="0">
                <a:solidFill>
                  <a:srgbClr val="FF0000"/>
                </a:solidFill>
              </a:rPr>
              <a:t>9 класса </a:t>
            </a:r>
          </a:p>
          <a:p>
            <a:pPr algn="ctr">
              <a:lnSpc>
                <a:spcPts val="2420"/>
              </a:lnSpc>
            </a:pPr>
            <a:endParaRPr lang="ru-RU" dirty="0" smtClean="0">
              <a:solidFill>
                <a:srgbClr val="800000"/>
              </a:solidFill>
            </a:endParaRPr>
          </a:p>
          <a:p>
            <a:pPr algn="ctr">
              <a:lnSpc>
                <a:spcPts val="2420"/>
              </a:lnSpc>
            </a:pPr>
            <a:endParaRPr lang="ru-RU" dirty="0" smtClean="0">
              <a:solidFill>
                <a:srgbClr val="800000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49086" y="3284984"/>
            <a:ext cx="4473420" cy="1512168"/>
          </a:xfrm>
          <a:prstGeom prst="rect">
            <a:avLst/>
          </a:prstGeom>
          <a:solidFill>
            <a:srgbClr val="E4F7A7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2620"/>
              </a:lnSpc>
            </a:pPr>
            <a:endParaRPr lang="ru-RU" sz="1600" dirty="0" smtClean="0">
              <a:solidFill>
                <a:srgbClr val="800000"/>
              </a:solidFill>
            </a:endParaRPr>
          </a:p>
          <a:p>
            <a:pPr algn="ctr">
              <a:lnSpc>
                <a:spcPts val="2620"/>
              </a:lnSpc>
            </a:pPr>
            <a:endParaRPr lang="ru-RU" sz="1600" dirty="0" smtClean="0">
              <a:solidFill>
                <a:srgbClr val="800000"/>
              </a:solidFill>
            </a:endParaRPr>
          </a:p>
          <a:p>
            <a:pPr algn="ctr">
              <a:lnSpc>
                <a:spcPts val="252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Лектории и тематические </a:t>
            </a:r>
          </a:p>
          <a:p>
            <a:pPr algn="ctr">
              <a:lnSpc>
                <a:spcPts val="2520"/>
              </a:lnSpc>
            </a:pPr>
            <a:r>
              <a:rPr lang="ru-RU" sz="1600" dirty="0">
                <a:solidFill>
                  <a:srgbClr val="800000"/>
                </a:solidFill>
              </a:rPr>
              <a:t>э</a:t>
            </a:r>
            <a:r>
              <a:rPr lang="ru-RU" sz="1600" dirty="0" smtClean="0">
                <a:solidFill>
                  <a:srgbClr val="800000"/>
                </a:solidFill>
              </a:rPr>
              <a:t>кскурсии на железнодорожные </a:t>
            </a:r>
          </a:p>
          <a:p>
            <a:pPr algn="ctr">
              <a:lnSpc>
                <a:spcPts val="2520"/>
              </a:lnSpc>
            </a:pPr>
            <a:r>
              <a:rPr lang="ru-RU" sz="1600" dirty="0">
                <a:solidFill>
                  <a:srgbClr val="800000"/>
                </a:solidFill>
              </a:rPr>
              <a:t>п</a:t>
            </a:r>
            <a:r>
              <a:rPr lang="ru-RU" sz="1600" dirty="0" smtClean="0">
                <a:solidFill>
                  <a:srgbClr val="800000"/>
                </a:solidFill>
              </a:rPr>
              <a:t>редприятия в рамках проекта</a:t>
            </a:r>
          </a:p>
          <a:p>
            <a:pPr algn="ctr">
              <a:lnSpc>
                <a:spcPts val="2520"/>
              </a:lnSpc>
            </a:pPr>
            <a:r>
              <a:rPr lang="ru-RU" sz="1600" dirty="0" smtClean="0">
                <a:solidFill>
                  <a:srgbClr val="FF0000"/>
                </a:solidFill>
              </a:rPr>
              <a:t>«Университетские субботы»</a:t>
            </a:r>
          </a:p>
          <a:p>
            <a:pPr algn="ctr">
              <a:lnSpc>
                <a:spcPts val="2620"/>
              </a:lnSpc>
            </a:pPr>
            <a:endParaRPr lang="ru-RU" sz="1600" dirty="0" smtClean="0">
              <a:solidFill>
                <a:srgbClr val="800000"/>
              </a:solidFill>
            </a:endParaRPr>
          </a:p>
          <a:p>
            <a:pPr algn="ctr">
              <a:lnSpc>
                <a:spcPts val="262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49085" y="4869160"/>
            <a:ext cx="4473019" cy="1944216"/>
          </a:xfrm>
          <a:prstGeom prst="rect">
            <a:avLst/>
          </a:prstGeom>
          <a:solidFill>
            <a:srgbClr val="E4F7A7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2220"/>
              </a:lnSpc>
            </a:pPr>
            <a:r>
              <a:rPr lang="ru-RU" sz="1600" dirty="0" smtClean="0">
                <a:solidFill>
                  <a:srgbClr val="FF0000"/>
                </a:solidFill>
              </a:rPr>
              <a:t>Рекламно-агитационная</a:t>
            </a:r>
          </a:p>
          <a:p>
            <a:pPr algn="ctr">
              <a:lnSpc>
                <a:spcPts val="222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к</a:t>
            </a:r>
            <a:r>
              <a:rPr lang="ru-RU" sz="1600" dirty="0">
                <a:solidFill>
                  <a:srgbClr val="800000"/>
                </a:solidFill>
              </a:rPr>
              <a:t>а</a:t>
            </a:r>
            <a:r>
              <a:rPr lang="ru-RU" sz="1600" dirty="0" smtClean="0">
                <a:solidFill>
                  <a:srgbClr val="800000"/>
                </a:solidFill>
              </a:rPr>
              <a:t>мпания:</a:t>
            </a:r>
          </a:p>
          <a:p>
            <a:pPr marL="285750" indent="-285750">
              <a:lnSpc>
                <a:spcPts val="2220"/>
              </a:lnSpc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800000"/>
                </a:solidFill>
              </a:rPr>
              <a:t>Средства массовой информации</a:t>
            </a:r>
          </a:p>
          <a:p>
            <a:pPr marL="285750" indent="-285750">
              <a:lnSpc>
                <a:spcPts val="2220"/>
              </a:lnSpc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800000"/>
                </a:solidFill>
              </a:rPr>
              <a:t>РЖД-ТВ</a:t>
            </a:r>
          </a:p>
          <a:p>
            <a:pPr marL="285750" indent="-285750">
              <a:lnSpc>
                <a:spcPts val="2220"/>
              </a:lnSpc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800000"/>
                </a:solidFill>
              </a:rPr>
              <a:t>Поезда дальнего следования</a:t>
            </a:r>
          </a:p>
          <a:p>
            <a:pPr marL="285750" indent="-285750">
              <a:lnSpc>
                <a:spcPts val="2220"/>
              </a:lnSpc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800000"/>
                </a:solidFill>
              </a:rPr>
              <a:t>Железнодорожные вокзалы</a:t>
            </a:r>
          </a:p>
          <a:p>
            <a:pPr marL="285750" indent="-285750">
              <a:lnSpc>
                <a:spcPts val="2220"/>
              </a:lnSpc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800000"/>
                </a:solidFill>
              </a:rPr>
              <a:t>Агитбригады вузов</a:t>
            </a:r>
            <a:endParaRPr lang="ru-RU" sz="1600" dirty="0">
              <a:solidFill>
                <a:srgbClr val="800000"/>
              </a:solidFill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49086" y="1586495"/>
            <a:ext cx="4473420" cy="906401"/>
          </a:xfrm>
          <a:prstGeom prst="rect">
            <a:avLst/>
          </a:prstGeom>
          <a:solidFill>
            <a:srgbClr val="E3F0AE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2220"/>
              </a:lnSpc>
            </a:pPr>
            <a:r>
              <a:rPr lang="ru-RU" sz="1600" dirty="0" smtClean="0">
                <a:solidFill>
                  <a:srgbClr val="800000"/>
                </a:solidFill>
              </a:rPr>
              <a:t>Совместная работа среди</a:t>
            </a:r>
          </a:p>
          <a:p>
            <a:pPr algn="ctr">
              <a:lnSpc>
                <a:spcPts val="2220"/>
              </a:lnSpc>
            </a:pPr>
            <a:r>
              <a:rPr lang="ru-RU" sz="1600" smtClean="0">
                <a:solidFill>
                  <a:srgbClr val="800000"/>
                </a:solidFill>
              </a:rPr>
              <a:t>учащихся </a:t>
            </a:r>
            <a:r>
              <a:rPr lang="ru-RU" sz="1600" dirty="0" smtClean="0">
                <a:solidFill>
                  <a:srgbClr val="FF0000"/>
                </a:solidFill>
              </a:rPr>
              <a:t>муниципальных</a:t>
            </a:r>
          </a:p>
          <a:p>
            <a:pPr algn="ctr">
              <a:lnSpc>
                <a:spcPts val="2220"/>
              </a:lnSpc>
            </a:pPr>
            <a:r>
              <a:rPr lang="ru-RU" sz="1600" dirty="0">
                <a:solidFill>
                  <a:srgbClr val="FF0000"/>
                </a:solidFill>
              </a:rPr>
              <a:t>у</a:t>
            </a:r>
            <a:r>
              <a:rPr lang="ru-RU" sz="1600" dirty="0" smtClean="0">
                <a:solidFill>
                  <a:srgbClr val="FF0000"/>
                </a:solidFill>
              </a:rPr>
              <a:t>чебных заведений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ChangeArrowheads="1"/>
          </p:cNvSpPr>
          <p:nvPr/>
        </p:nvSpPr>
        <p:spPr bwMode="auto">
          <a:xfrm>
            <a:off x="113839" y="56482"/>
            <a:ext cx="425713" cy="34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rgbClr val="800000"/>
                </a:solidFill>
              </a:rPr>
              <a:t>5</a:t>
            </a:r>
          </a:p>
        </p:txBody>
      </p:sp>
      <p:sp>
        <p:nvSpPr>
          <p:cNvPr id="7171" name="Rectangle 12"/>
          <p:cNvSpPr>
            <a:spLocks noChangeArrowheads="1"/>
          </p:cNvSpPr>
          <p:nvPr/>
        </p:nvSpPr>
        <p:spPr bwMode="auto">
          <a:xfrm>
            <a:off x="688769" y="83421"/>
            <a:ext cx="7987688" cy="537267"/>
          </a:xfrm>
          <a:prstGeom prst="rect">
            <a:avLst/>
          </a:prstGeom>
          <a:solidFill>
            <a:srgbClr val="FFCC99"/>
          </a:solidFill>
          <a:ln w="9525">
            <a:solidFill>
              <a:srgbClr val="8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1"/>
          <a:lstStyle/>
          <a:p>
            <a:pPr algn="ctr"/>
            <a:r>
              <a:rPr lang="ru-RU" sz="2000" dirty="0" smtClean="0">
                <a:solidFill>
                  <a:srgbClr val="990000"/>
                </a:solidFill>
              </a:rPr>
              <a:t>Модернизация процесса подготовки кадров           </a:t>
            </a:r>
            <a:endParaRPr lang="ru-RU" sz="2000" dirty="0">
              <a:solidFill>
                <a:srgbClr val="990000"/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77118" y="1121396"/>
            <a:ext cx="4494882" cy="5605834"/>
          </a:xfrm>
          <a:prstGeom prst="rect">
            <a:avLst/>
          </a:prstGeom>
          <a:solidFill>
            <a:srgbClr val="E4F7A7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ts val="2420"/>
              </a:lnSpc>
            </a:pPr>
            <a:endParaRPr lang="ru-RU" sz="1600" dirty="0">
              <a:solidFill>
                <a:srgbClr val="800000"/>
              </a:solidFill>
            </a:endParaRPr>
          </a:p>
          <a:p>
            <a:pPr marL="285750" indent="-285750">
              <a:lnSpc>
                <a:spcPts val="2420"/>
              </a:lnSpc>
              <a:buFont typeface="Wingdings" panose="05000000000000000000" pitchFamily="2" charset="2"/>
              <a:buChar char="v"/>
            </a:pPr>
            <a:endParaRPr lang="ru-RU" dirty="0" smtClean="0">
              <a:solidFill>
                <a:srgbClr val="800000"/>
              </a:solidFill>
            </a:endParaRPr>
          </a:p>
          <a:p>
            <a:pPr marL="285750" indent="-285750">
              <a:lnSpc>
                <a:spcPts val="242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800000"/>
                </a:solidFill>
              </a:rPr>
              <a:t>Составление плана</a:t>
            </a:r>
          </a:p>
          <a:p>
            <a:pPr>
              <a:lnSpc>
                <a:spcPts val="2420"/>
              </a:lnSpc>
            </a:pPr>
            <a:r>
              <a:rPr lang="ru-RU" sz="2000" dirty="0">
                <a:solidFill>
                  <a:srgbClr val="800000"/>
                </a:solidFill>
              </a:rPr>
              <a:t> </a:t>
            </a:r>
            <a:r>
              <a:rPr lang="ru-RU" sz="2000" dirty="0" smtClean="0">
                <a:solidFill>
                  <a:srgbClr val="800000"/>
                </a:solidFill>
              </a:rPr>
              <a:t>  целевого приёма до </a:t>
            </a:r>
          </a:p>
          <a:p>
            <a:pPr>
              <a:lnSpc>
                <a:spcPts val="2420"/>
              </a:lnSpc>
            </a:pPr>
            <a:r>
              <a:rPr lang="ru-RU" sz="2000" dirty="0">
                <a:solidFill>
                  <a:srgbClr val="800000"/>
                </a:solidFill>
              </a:rPr>
              <a:t> </a:t>
            </a:r>
            <a:r>
              <a:rPr lang="ru-RU" sz="2000" dirty="0" smtClean="0">
                <a:solidFill>
                  <a:srgbClr val="800000"/>
                </a:solidFill>
              </a:rPr>
              <a:t>  </a:t>
            </a:r>
            <a:r>
              <a:rPr lang="ru-RU" sz="2000" dirty="0" smtClean="0">
                <a:solidFill>
                  <a:srgbClr val="FF0000"/>
                </a:solidFill>
              </a:rPr>
              <a:t>1 октября</a:t>
            </a:r>
          </a:p>
          <a:p>
            <a:pPr marL="285750" indent="-285750">
              <a:lnSpc>
                <a:spcPts val="242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800000"/>
                </a:solidFill>
              </a:rPr>
              <a:t>Формирование </a:t>
            </a:r>
            <a:r>
              <a:rPr lang="ru-RU" sz="2000" dirty="0">
                <a:solidFill>
                  <a:srgbClr val="800000"/>
                </a:solidFill>
              </a:rPr>
              <a:t>плана </a:t>
            </a:r>
            <a:endParaRPr lang="ru-RU" sz="2000" dirty="0" smtClean="0">
              <a:solidFill>
                <a:srgbClr val="800000"/>
              </a:solidFill>
            </a:endParaRPr>
          </a:p>
          <a:p>
            <a:pPr>
              <a:lnSpc>
                <a:spcPts val="2420"/>
              </a:lnSpc>
            </a:pPr>
            <a:r>
              <a:rPr lang="ru-RU" sz="2000" dirty="0" smtClean="0">
                <a:solidFill>
                  <a:srgbClr val="800000"/>
                </a:solidFill>
              </a:rPr>
              <a:t>    подготовки кадров на </a:t>
            </a:r>
          </a:p>
          <a:p>
            <a:pPr>
              <a:lnSpc>
                <a:spcPts val="2420"/>
              </a:lnSpc>
            </a:pPr>
            <a:r>
              <a:rPr lang="ru-RU" sz="2000" dirty="0">
                <a:solidFill>
                  <a:srgbClr val="800000"/>
                </a:solidFill>
              </a:rPr>
              <a:t> </a:t>
            </a:r>
            <a:r>
              <a:rPr lang="ru-RU" sz="2000" dirty="0" smtClean="0">
                <a:solidFill>
                  <a:srgbClr val="800000"/>
                </a:solidFill>
              </a:rPr>
              <a:t>   </a:t>
            </a:r>
            <a:r>
              <a:rPr lang="ru-RU" sz="2000" dirty="0" smtClean="0">
                <a:solidFill>
                  <a:srgbClr val="FF0000"/>
                </a:solidFill>
              </a:rPr>
              <a:t>3-5</a:t>
            </a:r>
            <a:r>
              <a:rPr lang="ru-RU" sz="2000" dirty="0" smtClean="0">
                <a:solidFill>
                  <a:srgbClr val="800000"/>
                </a:solidFill>
              </a:rPr>
              <a:t> лет с </a:t>
            </a:r>
            <a:r>
              <a:rPr lang="ru-RU" sz="2000" dirty="0">
                <a:solidFill>
                  <a:srgbClr val="800000"/>
                </a:solidFill>
              </a:rPr>
              <a:t>учётом </a:t>
            </a:r>
            <a:endParaRPr lang="ru-RU" sz="2000" dirty="0" smtClean="0">
              <a:solidFill>
                <a:srgbClr val="800000"/>
              </a:solidFill>
            </a:endParaRPr>
          </a:p>
          <a:p>
            <a:pPr>
              <a:lnSpc>
                <a:spcPts val="2420"/>
              </a:lnSpc>
            </a:pPr>
            <a:r>
              <a:rPr lang="ru-RU" sz="2000" dirty="0">
                <a:solidFill>
                  <a:srgbClr val="800000"/>
                </a:solidFill>
              </a:rPr>
              <a:t> </a:t>
            </a:r>
            <a:r>
              <a:rPr lang="ru-RU" sz="2000" dirty="0" smtClean="0">
                <a:solidFill>
                  <a:srgbClr val="800000"/>
                </a:solidFill>
              </a:rPr>
              <a:t>   федеральной политики </a:t>
            </a:r>
          </a:p>
          <a:p>
            <a:pPr>
              <a:lnSpc>
                <a:spcPts val="2420"/>
              </a:lnSpc>
            </a:pPr>
            <a:r>
              <a:rPr lang="ru-RU" sz="2000" dirty="0">
                <a:solidFill>
                  <a:srgbClr val="800000"/>
                </a:solidFill>
              </a:rPr>
              <a:t> </a:t>
            </a:r>
            <a:r>
              <a:rPr lang="ru-RU" sz="2000" dirty="0" smtClean="0">
                <a:solidFill>
                  <a:srgbClr val="800000"/>
                </a:solidFill>
              </a:rPr>
              <a:t>   по </a:t>
            </a:r>
            <a:r>
              <a:rPr lang="ru-RU" sz="2000" dirty="0">
                <a:solidFill>
                  <a:srgbClr val="FF0000"/>
                </a:solidFill>
              </a:rPr>
              <a:t>увеличению </a:t>
            </a:r>
            <a:r>
              <a:rPr lang="ru-RU" sz="2000" dirty="0" smtClean="0">
                <a:solidFill>
                  <a:srgbClr val="FF0000"/>
                </a:solidFill>
              </a:rPr>
              <a:t>объёмов </a:t>
            </a:r>
          </a:p>
          <a:p>
            <a:pPr>
              <a:lnSpc>
                <a:spcPts val="2420"/>
              </a:lnSpc>
            </a:pP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   </a:t>
            </a:r>
            <a:r>
              <a:rPr lang="ru-RU" sz="2000" dirty="0" err="1" smtClean="0">
                <a:solidFill>
                  <a:srgbClr val="800000"/>
                </a:solidFill>
              </a:rPr>
              <a:t>бакалавриата</a:t>
            </a:r>
            <a:r>
              <a:rPr lang="ru-RU" sz="2000" dirty="0" smtClean="0">
                <a:solidFill>
                  <a:srgbClr val="800000"/>
                </a:solidFill>
              </a:rPr>
              <a:t> </a:t>
            </a:r>
          </a:p>
          <a:p>
            <a:pPr>
              <a:lnSpc>
                <a:spcPts val="2420"/>
              </a:lnSpc>
            </a:pPr>
            <a:r>
              <a:rPr lang="ru-RU" sz="2000" dirty="0">
                <a:solidFill>
                  <a:srgbClr val="800000"/>
                </a:solidFill>
              </a:rPr>
              <a:t> </a:t>
            </a:r>
            <a:r>
              <a:rPr lang="ru-RU" sz="2000" dirty="0" smtClean="0">
                <a:solidFill>
                  <a:srgbClr val="800000"/>
                </a:solidFill>
              </a:rPr>
              <a:t>   (</a:t>
            </a:r>
            <a:r>
              <a:rPr lang="ru-RU" sz="2000" dirty="0">
                <a:solidFill>
                  <a:srgbClr val="800000"/>
                </a:solidFill>
              </a:rPr>
              <a:t>в </a:t>
            </a:r>
            <a:r>
              <a:rPr lang="ru-RU" sz="2000" dirty="0" err="1">
                <a:solidFill>
                  <a:srgbClr val="800000"/>
                </a:solidFill>
              </a:rPr>
              <a:t>т.ч</a:t>
            </a:r>
            <a:r>
              <a:rPr lang="ru-RU" sz="2000" dirty="0">
                <a:solidFill>
                  <a:srgbClr val="800000"/>
                </a:solidFill>
              </a:rPr>
              <a:t>. </a:t>
            </a:r>
            <a:r>
              <a:rPr lang="ru-RU" sz="2000" dirty="0" smtClean="0">
                <a:solidFill>
                  <a:srgbClr val="800000"/>
                </a:solidFill>
              </a:rPr>
              <a:t>прикладного) и</a:t>
            </a:r>
          </a:p>
          <a:p>
            <a:pPr>
              <a:lnSpc>
                <a:spcPts val="2420"/>
              </a:lnSpc>
            </a:pPr>
            <a:r>
              <a:rPr lang="ru-RU" sz="2000" dirty="0">
                <a:solidFill>
                  <a:srgbClr val="800000"/>
                </a:solidFill>
              </a:rPr>
              <a:t> </a:t>
            </a:r>
            <a:r>
              <a:rPr lang="ru-RU" sz="2000" dirty="0" smtClean="0">
                <a:solidFill>
                  <a:srgbClr val="800000"/>
                </a:solidFill>
              </a:rPr>
              <a:t>   магистратуры </a:t>
            </a:r>
          </a:p>
          <a:p>
            <a:pPr marL="285750" indent="-285750">
              <a:lnSpc>
                <a:spcPts val="2420"/>
              </a:lnSpc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800000"/>
                </a:solidFill>
              </a:rPr>
              <a:t> </a:t>
            </a:r>
            <a:r>
              <a:rPr lang="ru-RU" sz="2000" dirty="0" smtClean="0">
                <a:solidFill>
                  <a:srgbClr val="800000"/>
                </a:solidFill>
              </a:rPr>
              <a:t>Заказ </a:t>
            </a:r>
            <a:r>
              <a:rPr lang="ru-RU" sz="2000" dirty="0">
                <a:solidFill>
                  <a:srgbClr val="800000"/>
                </a:solidFill>
              </a:rPr>
              <a:t>на </a:t>
            </a:r>
            <a:r>
              <a:rPr lang="ru-RU" sz="2000" dirty="0" smtClean="0">
                <a:solidFill>
                  <a:srgbClr val="800000"/>
                </a:solidFill>
              </a:rPr>
              <a:t>целевую </a:t>
            </a:r>
          </a:p>
          <a:p>
            <a:pPr>
              <a:lnSpc>
                <a:spcPts val="2420"/>
              </a:lnSpc>
            </a:pPr>
            <a:r>
              <a:rPr lang="ru-RU" sz="2000" dirty="0" smtClean="0">
                <a:solidFill>
                  <a:srgbClr val="800000"/>
                </a:solidFill>
              </a:rPr>
              <a:t>    подготовку специалистов </a:t>
            </a:r>
          </a:p>
          <a:p>
            <a:pPr>
              <a:lnSpc>
                <a:spcPts val="242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    </a:t>
            </a:r>
            <a:r>
              <a:rPr lang="ru-RU" sz="2000" dirty="0" smtClean="0">
                <a:solidFill>
                  <a:srgbClr val="800000"/>
                </a:solidFill>
              </a:rPr>
              <a:t>финансового,</a:t>
            </a:r>
          </a:p>
          <a:p>
            <a:pPr>
              <a:lnSpc>
                <a:spcPts val="2420"/>
              </a:lnSpc>
            </a:pPr>
            <a:r>
              <a:rPr lang="ru-RU" sz="2000" dirty="0" smtClean="0">
                <a:solidFill>
                  <a:srgbClr val="800000"/>
                </a:solidFill>
              </a:rPr>
              <a:t>    экономического </a:t>
            </a:r>
          </a:p>
          <a:p>
            <a:pPr>
              <a:lnSpc>
                <a:spcPts val="2420"/>
              </a:lnSpc>
            </a:pPr>
            <a:r>
              <a:rPr lang="ru-RU" sz="2000" dirty="0">
                <a:solidFill>
                  <a:srgbClr val="800000"/>
                </a:solidFill>
              </a:rPr>
              <a:t> </a:t>
            </a:r>
            <a:r>
              <a:rPr lang="ru-RU" sz="2000" dirty="0" smtClean="0">
                <a:solidFill>
                  <a:srgbClr val="800000"/>
                </a:solidFill>
              </a:rPr>
              <a:t>   и юридического </a:t>
            </a:r>
            <a:r>
              <a:rPr lang="ru-RU" sz="2000" dirty="0">
                <a:solidFill>
                  <a:srgbClr val="800000"/>
                </a:solidFill>
              </a:rPr>
              <a:t>профиля </a:t>
            </a:r>
          </a:p>
          <a:p>
            <a:pPr>
              <a:lnSpc>
                <a:spcPts val="242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    на </a:t>
            </a:r>
            <a:r>
              <a:rPr lang="ru-RU" sz="2000" dirty="0">
                <a:solidFill>
                  <a:srgbClr val="FF0000"/>
                </a:solidFill>
              </a:rPr>
              <a:t>внебюджетной основе </a:t>
            </a:r>
          </a:p>
          <a:p>
            <a:pPr>
              <a:lnSpc>
                <a:spcPts val="2420"/>
              </a:lnSpc>
            </a:pPr>
            <a:r>
              <a:rPr lang="ru-RU" dirty="0" smtClean="0">
                <a:solidFill>
                  <a:srgbClr val="800000"/>
                </a:solidFill>
              </a:rPr>
              <a:t> </a:t>
            </a:r>
            <a:endParaRPr lang="ru-RU" dirty="0">
              <a:solidFill>
                <a:srgbClr val="800000"/>
              </a:solidFill>
            </a:endParaRPr>
          </a:p>
          <a:p>
            <a:pPr>
              <a:lnSpc>
                <a:spcPts val="2420"/>
              </a:lnSpc>
            </a:pPr>
            <a:endParaRPr lang="ru-RU" sz="1600" dirty="0">
              <a:solidFill>
                <a:srgbClr val="800000"/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4716016" y="1135534"/>
            <a:ext cx="4355976" cy="5605834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marL="285750" indent="-285750">
              <a:lnSpc>
                <a:spcPts val="3820"/>
              </a:lnSpc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800000"/>
                </a:solidFill>
              </a:rPr>
              <a:t>Система </a:t>
            </a:r>
            <a:r>
              <a:rPr lang="ru-RU" sz="2000" dirty="0">
                <a:solidFill>
                  <a:srgbClr val="FF0000"/>
                </a:solidFill>
              </a:rPr>
              <a:t>Соглашений о </a:t>
            </a:r>
          </a:p>
          <a:p>
            <a:pPr>
              <a:lnSpc>
                <a:spcPts val="3820"/>
              </a:lnSpc>
            </a:pPr>
            <a:r>
              <a:rPr lang="ru-RU" sz="2000" dirty="0">
                <a:solidFill>
                  <a:srgbClr val="FF0000"/>
                </a:solidFill>
              </a:rPr>
              <a:t>   сотрудничестве </a:t>
            </a:r>
            <a:r>
              <a:rPr lang="ru-RU" sz="2000" dirty="0">
                <a:solidFill>
                  <a:srgbClr val="800000"/>
                </a:solidFill>
              </a:rPr>
              <a:t>с </a:t>
            </a:r>
            <a:endParaRPr lang="ru-RU" sz="2000" dirty="0" smtClean="0">
              <a:solidFill>
                <a:srgbClr val="800000"/>
              </a:solidFill>
            </a:endParaRPr>
          </a:p>
          <a:p>
            <a:pPr>
              <a:lnSpc>
                <a:spcPts val="3820"/>
              </a:lnSpc>
            </a:pPr>
            <a:r>
              <a:rPr lang="ru-RU" sz="2000" dirty="0">
                <a:solidFill>
                  <a:srgbClr val="800000"/>
                </a:solidFill>
              </a:rPr>
              <a:t> </a:t>
            </a:r>
            <a:r>
              <a:rPr lang="ru-RU" sz="2000" dirty="0" smtClean="0">
                <a:solidFill>
                  <a:srgbClr val="800000"/>
                </a:solidFill>
              </a:rPr>
              <a:t>  филиалами </a:t>
            </a:r>
            <a:r>
              <a:rPr lang="ru-RU" sz="2000" dirty="0">
                <a:solidFill>
                  <a:srgbClr val="800000"/>
                </a:solidFill>
              </a:rPr>
              <a:t>и ДЗО </a:t>
            </a:r>
            <a:endParaRPr lang="ru-RU" sz="2000" dirty="0" smtClean="0">
              <a:solidFill>
                <a:srgbClr val="800000"/>
              </a:solidFill>
            </a:endParaRPr>
          </a:p>
          <a:p>
            <a:pPr>
              <a:lnSpc>
                <a:spcPts val="3820"/>
              </a:lnSpc>
            </a:pPr>
            <a:r>
              <a:rPr lang="ru-RU" sz="2000" dirty="0">
                <a:solidFill>
                  <a:srgbClr val="800000"/>
                </a:solidFill>
              </a:rPr>
              <a:t> </a:t>
            </a:r>
            <a:r>
              <a:rPr lang="ru-RU" sz="2000" dirty="0" smtClean="0">
                <a:solidFill>
                  <a:srgbClr val="800000"/>
                </a:solidFill>
              </a:rPr>
              <a:t>  ОАО </a:t>
            </a:r>
            <a:r>
              <a:rPr lang="ru-RU" sz="2000" dirty="0">
                <a:solidFill>
                  <a:srgbClr val="800000"/>
                </a:solidFill>
              </a:rPr>
              <a:t>«РЖД»</a:t>
            </a:r>
          </a:p>
          <a:p>
            <a:pPr marL="342900" indent="-342900">
              <a:lnSpc>
                <a:spcPts val="382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800000"/>
                </a:solidFill>
              </a:rPr>
              <a:t>Использование </a:t>
            </a:r>
            <a:r>
              <a:rPr lang="ru-RU" sz="2000" dirty="0">
                <a:solidFill>
                  <a:srgbClr val="800000"/>
                </a:solidFill>
              </a:rPr>
              <a:t>вузами </a:t>
            </a:r>
            <a:endParaRPr lang="ru-RU" sz="2000" dirty="0" smtClean="0">
              <a:solidFill>
                <a:srgbClr val="800000"/>
              </a:solidFill>
            </a:endParaRPr>
          </a:p>
          <a:p>
            <a:pPr>
              <a:lnSpc>
                <a:spcPts val="3820"/>
              </a:lnSpc>
            </a:pPr>
            <a:r>
              <a:rPr lang="ru-RU" sz="2000" dirty="0" smtClean="0">
                <a:solidFill>
                  <a:srgbClr val="800000"/>
                </a:solidFill>
              </a:rPr>
              <a:t>   </a:t>
            </a:r>
            <a:r>
              <a:rPr lang="ru-RU" sz="2000" dirty="0" smtClean="0">
                <a:solidFill>
                  <a:srgbClr val="FF0000"/>
                </a:solidFill>
              </a:rPr>
              <a:t>материально-технической</a:t>
            </a:r>
          </a:p>
          <a:p>
            <a:pPr>
              <a:lnSpc>
                <a:spcPts val="382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   базы и </a:t>
            </a:r>
            <a:r>
              <a:rPr lang="ru-RU" sz="2000" dirty="0">
                <a:solidFill>
                  <a:srgbClr val="FF0000"/>
                </a:solidFill>
              </a:rPr>
              <a:t>оборудования </a:t>
            </a:r>
            <a:endParaRPr lang="ru-RU" sz="2000" dirty="0" smtClean="0">
              <a:solidFill>
                <a:srgbClr val="FF0000"/>
              </a:solidFill>
            </a:endParaRPr>
          </a:p>
          <a:p>
            <a:pPr>
              <a:lnSpc>
                <a:spcPts val="3820"/>
              </a:lnSpc>
            </a:pP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  УЦПК </a:t>
            </a:r>
            <a:r>
              <a:rPr lang="ru-RU" sz="2000" dirty="0" smtClean="0">
                <a:solidFill>
                  <a:srgbClr val="800000"/>
                </a:solidFill>
              </a:rPr>
              <a:t>дорог</a:t>
            </a:r>
          </a:p>
          <a:p>
            <a:pPr marL="342900" indent="-342900">
              <a:lnSpc>
                <a:spcPts val="382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800000"/>
                </a:solidFill>
              </a:rPr>
              <a:t>Поддержка </a:t>
            </a:r>
            <a:r>
              <a:rPr lang="ru-RU" sz="2000" dirty="0" smtClean="0">
                <a:solidFill>
                  <a:srgbClr val="FF0000"/>
                </a:solidFill>
              </a:rPr>
              <a:t>специалистов</a:t>
            </a:r>
          </a:p>
          <a:p>
            <a:pPr>
              <a:lnSpc>
                <a:spcPts val="3820"/>
              </a:lnSpc>
            </a:pPr>
            <a:r>
              <a:rPr lang="ru-RU" sz="2000" dirty="0" smtClean="0">
                <a:solidFill>
                  <a:srgbClr val="800000"/>
                </a:solidFill>
              </a:rPr>
              <a:t>   </a:t>
            </a:r>
            <a:r>
              <a:rPr lang="ru-RU" sz="2000" dirty="0" smtClean="0">
                <a:solidFill>
                  <a:srgbClr val="FF0000"/>
                </a:solidFill>
              </a:rPr>
              <a:t>ОАО «РЖД»</a:t>
            </a:r>
            <a:r>
              <a:rPr lang="ru-RU" sz="2000" dirty="0" smtClean="0">
                <a:solidFill>
                  <a:srgbClr val="800000"/>
                </a:solidFill>
              </a:rPr>
              <a:t>,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800000"/>
                </a:solidFill>
              </a:rPr>
              <a:t>изъявивших</a:t>
            </a:r>
          </a:p>
          <a:p>
            <a:pPr>
              <a:lnSpc>
                <a:spcPts val="3820"/>
              </a:lnSpc>
            </a:pPr>
            <a:r>
              <a:rPr lang="ru-RU" sz="2000" dirty="0" smtClean="0">
                <a:solidFill>
                  <a:srgbClr val="800000"/>
                </a:solidFill>
              </a:rPr>
              <a:t>   желание работать в вузе</a:t>
            </a:r>
          </a:p>
        </p:txBody>
      </p:sp>
      <p:sp>
        <p:nvSpPr>
          <p:cNvPr id="22" name="Нашивка 21"/>
          <p:cNvSpPr/>
          <p:nvPr/>
        </p:nvSpPr>
        <p:spPr>
          <a:xfrm rot="16200000" flipH="1">
            <a:off x="2099978" y="380915"/>
            <a:ext cx="414950" cy="928693"/>
          </a:xfrm>
          <a:prstGeom prst="chevron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Нашивка 22"/>
          <p:cNvSpPr/>
          <p:nvPr/>
        </p:nvSpPr>
        <p:spPr>
          <a:xfrm rot="16200000" flipH="1">
            <a:off x="6629072" y="435825"/>
            <a:ext cx="414950" cy="928693"/>
          </a:xfrm>
          <a:prstGeom prst="chevron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ашивка 7"/>
          <p:cNvSpPr/>
          <p:nvPr/>
        </p:nvSpPr>
        <p:spPr>
          <a:xfrm rot="16200000" flipH="1">
            <a:off x="6629072" y="444301"/>
            <a:ext cx="414950" cy="928693"/>
          </a:xfrm>
          <a:prstGeom prst="chevron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229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ChangeArrowheads="1"/>
          </p:cNvSpPr>
          <p:nvPr/>
        </p:nvSpPr>
        <p:spPr bwMode="auto">
          <a:xfrm>
            <a:off x="107504" y="29818"/>
            <a:ext cx="425713" cy="34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6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7171" name="Rectangle 12"/>
          <p:cNvSpPr>
            <a:spLocks noChangeArrowheads="1"/>
          </p:cNvSpPr>
          <p:nvPr/>
        </p:nvSpPr>
        <p:spPr bwMode="auto">
          <a:xfrm>
            <a:off x="574801" y="44624"/>
            <a:ext cx="8173664" cy="576064"/>
          </a:xfrm>
          <a:prstGeom prst="rect">
            <a:avLst/>
          </a:prstGeom>
          <a:solidFill>
            <a:srgbClr val="FFCC99"/>
          </a:solidFill>
          <a:ln w="9525">
            <a:solidFill>
              <a:srgbClr val="8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1"/>
          <a:lstStyle/>
          <a:p>
            <a:pPr algn="ctr"/>
            <a:r>
              <a:rPr lang="ru-RU" sz="2000" dirty="0" smtClean="0">
                <a:solidFill>
                  <a:srgbClr val="990000"/>
                </a:solidFill>
              </a:rPr>
              <a:t>Направления развития научного партнёрства</a:t>
            </a:r>
            <a:endParaRPr lang="ru-RU" sz="2000" dirty="0">
              <a:solidFill>
                <a:srgbClr val="990000"/>
              </a:solidFill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74801" y="692696"/>
            <a:ext cx="8173664" cy="232393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800000"/>
                </a:solidFill>
              </a:rPr>
              <a:t>Кооперация деятельности в формате </a:t>
            </a:r>
          </a:p>
          <a:p>
            <a:pPr>
              <a:lnSpc>
                <a:spcPts val="2400"/>
              </a:lnSpc>
            </a:pPr>
            <a:r>
              <a:rPr lang="ru-RU" sz="2000" dirty="0" smtClean="0">
                <a:solidFill>
                  <a:srgbClr val="800000"/>
                </a:solidFill>
              </a:rPr>
              <a:t>    </a:t>
            </a:r>
            <a:r>
              <a:rPr lang="ru-RU" sz="2000" dirty="0" smtClean="0">
                <a:solidFill>
                  <a:srgbClr val="FF0000"/>
                </a:solidFill>
              </a:rPr>
              <a:t>Объединённого учёного совета </a:t>
            </a:r>
            <a:r>
              <a:rPr lang="ru-RU" sz="2000" dirty="0" smtClean="0">
                <a:solidFill>
                  <a:srgbClr val="800000"/>
                </a:solidFill>
              </a:rPr>
              <a:t>«ОАО «РЖД»</a:t>
            </a:r>
          </a:p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800000"/>
                </a:solidFill>
              </a:rPr>
              <a:t>Отраслевые лаборатории при </a:t>
            </a:r>
            <a:r>
              <a:rPr lang="ru-RU" sz="2000" dirty="0" smtClean="0">
                <a:solidFill>
                  <a:srgbClr val="FF0000"/>
                </a:solidFill>
              </a:rPr>
              <a:t>научных школах</a:t>
            </a:r>
          </a:p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800000"/>
                </a:solidFill>
              </a:rPr>
              <a:t>Совместное участие в </a:t>
            </a:r>
            <a:r>
              <a:rPr lang="ru-RU" sz="2000" dirty="0" smtClean="0">
                <a:solidFill>
                  <a:srgbClr val="FF0000"/>
                </a:solidFill>
              </a:rPr>
              <a:t>федеральных конкурсах</a:t>
            </a:r>
          </a:p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800000"/>
                </a:solidFill>
              </a:rPr>
              <a:t>Финансирование заказов на проведение НИР </a:t>
            </a:r>
          </a:p>
          <a:p>
            <a:pPr>
              <a:lnSpc>
                <a:spcPts val="2400"/>
              </a:lnSpc>
            </a:pPr>
            <a:r>
              <a:rPr lang="ru-RU" sz="2000" dirty="0" smtClean="0">
                <a:solidFill>
                  <a:srgbClr val="800000"/>
                </a:solidFill>
              </a:rPr>
              <a:t>    </a:t>
            </a:r>
            <a:r>
              <a:rPr lang="ru-RU" sz="2000" dirty="0" smtClean="0">
                <a:solidFill>
                  <a:srgbClr val="FF0000"/>
                </a:solidFill>
              </a:rPr>
              <a:t>через </a:t>
            </a:r>
            <a:r>
              <a:rPr lang="ru-RU" sz="2000" dirty="0">
                <a:solidFill>
                  <a:srgbClr val="FF0000"/>
                </a:solidFill>
              </a:rPr>
              <a:t>д</a:t>
            </a:r>
            <a:r>
              <a:rPr lang="ru-RU" sz="2000" dirty="0" smtClean="0">
                <a:solidFill>
                  <a:srgbClr val="FF0000"/>
                </a:solidFill>
              </a:rPr>
              <a:t>ороги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74801" y="3284984"/>
            <a:ext cx="8173663" cy="1008112"/>
          </a:xfrm>
          <a:prstGeom prst="rect">
            <a:avLst/>
          </a:prstGeom>
          <a:solidFill>
            <a:srgbClr val="E4F7A7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2620"/>
              </a:lnSpc>
            </a:pPr>
            <a:r>
              <a:rPr lang="ru-RU" sz="2000" dirty="0" smtClean="0">
                <a:solidFill>
                  <a:srgbClr val="800000"/>
                </a:solidFill>
              </a:rPr>
              <a:t>Заключение </a:t>
            </a:r>
            <a:r>
              <a:rPr lang="ru-RU" sz="2000" dirty="0">
                <a:solidFill>
                  <a:srgbClr val="FF0000"/>
                </a:solidFill>
              </a:rPr>
              <a:t>среднесрочных (действием до 3 лет</a:t>
            </a:r>
            <a:r>
              <a:rPr lang="ru-RU" sz="2000" dirty="0" smtClean="0">
                <a:solidFill>
                  <a:srgbClr val="FF0000"/>
                </a:solidFill>
              </a:rPr>
              <a:t>)</a:t>
            </a:r>
          </a:p>
          <a:p>
            <a:pPr algn="ctr">
              <a:lnSpc>
                <a:spcPts val="2620"/>
              </a:lnSpc>
            </a:pPr>
            <a:r>
              <a:rPr lang="ru-RU" sz="2000" dirty="0" smtClean="0">
                <a:solidFill>
                  <a:srgbClr val="800000"/>
                </a:solidFill>
              </a:rPr>
              <a:t> </a:t>
            </a:r>
            <a:r>
              <a:rPr lang="ru-RU" sz="2000" dirty="0">
                <a:solidFill>
                  <a:srgbClr val="800000"/>
                </a:solidFill>
              </a:rPr>
              <a:t>договоров о выполнении НИР и </a:t>
            </a:r>
            <a:r>
              <a:rPr lang="ru-RU" sz="2000" dirty="0" smtClean="0">
                <a:solidFill>
                  <a:srgbClr val="800000"/>
                </a:solidFill>
              </a:rPr>
              <a:t>НИОКР</a:t>
            </a:r>
          </a:p>
          <a:p>
            <a:pPr algn="ctr">
              <a:lnSpc>
                <a:spcPts val="2620"/>
              </a:lnSpc>
            </a:pPr>
            <a:r>
              <a:rPr lang="ru-RU" sz="2000" dirty="0" smtClean="0">
                <a:solidFill>
                  <a:srgbClr val="800000"/>
                </a:solidFill>
              </a:rPr>
              <a:t>в </a:t>
            </a:r>
            <a:r>
              <a:rPr lang="ru-RU" sz="2000" dirty="0">
                <a:solidFill>
                  <a:srgbClr val="800000"/>
                </a:solidFill>
              </a:rPr>
              <a:t>пределах одной </a:t>
            </a:r>
            <a:r>
              <a:rPr lang="ru-RU" sz="2000" dirty="0" smtClean="0">
                <a:solidFill>
                  <a:srgbClr val="800000"/>
                </a:solidFill>
              </a:rPr>
              <a:t>темы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4801" y="5229200"/>
            <a:ext cx="8173663" cy="792088"/>
          </a:xfrm>
          <a:prstGeom prst="round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Поэтапное финансирование  </a:t>
            </a: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НИР</a:t>
            </a:r>
          </a:p>
          <a:p>
            <a:pPr algn="ctr"/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</a:t>
            </a:r>
            <a:r>
              <a:rPr lang="ru-RU" sz="2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20 %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авансированием</a:t>
            </a:r>
          </a:p>
        </p:txBody>
      </p:sp>
      <p:sp>
        <p:nvSpPr>
          <p:cNvPr id="11" name="Нашивка 10"/>
          <p:cNvSpPr/>
          <p:nvPr/>
        </p:nvSpPr>
        <p:spPr>
          <a:xfrm rot="5400000" flipH="1">
            <a:off x="4175955" y="4113076"/>
            <a:ext cx="648072" cy="1296145"/>
          </a:xfrm>
          <a:prstGeom prst="chevron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4801" y="6021288"/>
            <a:ext cx="8173663" cy="792088"/>
          </a:xfrm>
          <a:prstGeom prst="round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Окончательный расчёт в течение </a:t>
            </a:r>
            <a:r>
              <a:rPr lang="ru-RU" sz="20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10-20 </a:t>
            </a: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календарных дней</a:t>
            </a:r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87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ChangeArrowheads="1"/>
          </p:cNvSpPr>
          <p:nvPr/>
        </p:nvSpPr>
        <p:spPr bwMode="auto">
          <a:xfrm>
            <a:off x="107504" y="29818"/>
            <a:ext cx="425713" cy="34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rgbClr val="800000"/>
                </a:solidFill>
              </a:rPr>
              <a:t>7</a:t>
            </a:r>
          </a:p>
        </p:txBody>
      </p:sp>
      <p:sp>
        <p:nvSpPr>
          <p:cNvPr id="7171" name="Rectangle 12"/>
          <p:cNvSpPr>
            <a:spLocks noChangeArrowheads="1"/>
          </p:cNvSpPr>
          <p:nvPr/>
        </p:nvSpPr>
        <p:spPr bwMode="auto">
          <a:xfrm>
            <a:off x="574801" y="44624"/>
            <a:ext cx="8173664" cy="576064"/>
          </a:xfrm>
          <a:prstGeom prst="rect">
            <a:avLst/>
          </a:prstGeom>
          <a:solidFill>
            <a:srgbClr val="FFCC99"/>
          </a:solidFill>
          <a:ln w="9525">
            <a:solidFill>
              <a:srgbClr val="8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1"/>
          <a:lstStyle/>
          <a:p>
            <a:pPr algn="ctr"/>
            <a:r>
              <a:rPr lang="ru-RU" sz="2000" dirty="0" smtClean="0">
                <a:solidFill>
                  <a:srgbClr val="990000"/>
                </a:solidFill>
              </a:rPr>
              <a:t>Поддержка на федеральном уровне</a:t>
            </a:r>
            <a:endParaRPr lang="ru-RU" sz="2000" dirty="0">
              <a:solidFill>
                <a:srgbClr val="990000"/>
              </a:solidFill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971600" y="781816"/>
            <a:ext cx="2597450" cy="846984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2620"/>
              </a:lnSpc>
            </a:pPr>
            <a:r>
              <a:rPr lang="ru-RU" sz="2000" dirty="0" smtClean="0">
                <a:solidFill>
                  <a:srgbClr val="800000"/>
                </a:solidFill>
              </a:rPr>
              <a:t>РОСЖЕЛДОР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580111" y="781816"/>
            <a:ext cx="2626929" cy="846984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2620"/>
              </a:lnSpc>
            </a:pPr>
            <a:r>
              <a:rPr lang="ru-RU" sz="2000" dirty="0" smtClean="0">
                <a:solidFill>
                  <a:srgbClr val="800000"/>
                </a:solidFill>
              </a:rPr>
              <a:t>ОАО «РЖД»</a:t>
            </a:r>
          </a:p>
        </p:txBody>
      </p:sp>
      <p:sp>
        <p:nvSpPr>
          <p:cNvPr id="2" name="Выгнутая влево стрелка 1"/>
          <p:cNvSpPr/>
          <p:nvPr/>
        </p:nvSpPr>
        <p:spPr>
          <a:xfrm>
            <a:off x="107504" y="1124743"/>
            <a:ext cx="720080" cy="1209605"/>
          </a:xfrm>
          <a:prstGeom prst="curv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Выгнутая вправо стрелка 2"/>
          <p:cNvSpPr/>
          <p:nvPr/>
        </p:nvSpPr>
        <p:spPr>
          <a:xfrm>
            <a:off x="8279049" y="1124744"/>
            <a:ext cx="757447" cy="1209605"/>
          </a:xfrm>
          <a:prstGeom prst="curvedLeftArrow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99592" y="1789928"/>
            <a:ext cx="7399656" cy="4879432"/>
          </a:xfrm>
          <a:prstGeom prst="roundRect">
            <a:avLst/>
          </a:prstGeo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ts val="28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Восстановление целевого </a:t>
            </a:r>
            <a:r>
              <a:rPr lang="ru-R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приёма </a:t>
            </a:r>
            <a:r>
              <a:rPr lang="ru-RU" sz="20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программы </a:t>
            </a:r>
            <a:r>
              <a:rPr lang="ru-R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среднего профессионального 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образования</a:t>
            </a:r>
          </a:p>
          <a:p>
            <a:pPr marL="342900" indent="-342900">
              <a:lnSpc>
                <a:spcPts val="2800"/>
              </a:lnSpc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охранение </a:t>
            </a:r>
            <a:r>
              <a:rPr lang="ru-R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дальнейшее развитие </a:t>
            </a:r>
            <a:r>
              <a:rPr lang="ru-RU" sz="20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востребованных </a:t>
            </a:r>
            <a:r>
              <a:rPr lang="ru-R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филиалов 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вузов</a:t>
            </a:r>
          </a:p>
          <a:p>
            <a:pPr marL="342900" indent="-342900">
              <a:lnSpc>
                <a:spcPts val="28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Восстановление </a:t>
            </a:r>
            <a:r>
              <a:rPr lang="ru-R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бюджетного приёма </a:t>
            </a:r>
            <a:r>
              <a:rPr lang="ru-RU" sz="20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направления высшего образования: «Экономика», «Менеджмент», «Управление персоналом</a:t>
            </a:r>
            <a:r>
              <a:rPr lang="ru-RU" sz="20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», </a:t>
            </a:r>
            <a:r>
              <a:rPr lang="ru-RU" sz="20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«Сервис</a:t>
            </a:r>
            <a:r>
              <a:rPr lang="ru-RU" sz="20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</a:t>
            </a:r>
            <a:endParaRPr lang="ru-RU" sz="2000" dirty="0">
              <a:solidFill>
                <a:srgbClr val="8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ts val="2800"/>
              </a:lnSpc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ткрытие</a:t>
            </a:r>
            <a:r>
              <a:rPr lang="ru-RU" sz="20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специальностей:</a:t>
            </a:r>
          </a:p>
          <a:p>
            <a:pPr>
              <a:lnSpc>
                <a:spcPts val="2800"/>
              </a:lnSpc>
            </a:pP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ru-RU" sz="20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ru-RU" sz="20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«Инженер-экономист</a:t>
            </a:r>
            <a:r>
              <a:rPr lang="ru-RU" sz="20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»;</a:t>
            </a:r>
          </a:p>
          <a:p>
            <a:pPr>
              <a:lnSpc>
                <a:spcPts val="2800"/>
              </a:lnSpc>
            </a:pPr>
            <a:r>
              <a:rPr lang="ru-RU" sz="20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- «Правовое обеспечение транспортной   </a:t>
            </a:r>
          </a:p>
          <a:p>
            <a:pPr>
              <a:lnSpc>
                <a:spcPts val="2800"/>
              </a:lnSpc>
            </a:pPr>
            <a:r>
              <a:rPr lang="ru-RU" sz="20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деятельности»</a:t>
            </a:r>
          </a:p>
        </p:txBody>
      </p:sp>
    </p:spTree>
    <p:extLst>
      <p:ext uri="{BB962C8B-B14F-4D97-AF65-F5344CB8AC3E}">
        <p14:creationId xmlns:p14="http://schemas.microsoft.com/office/powerpoint/2010/main" val="58704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Овал 50"/>
          <p:cNvSpPr/>
          <p:nvPr/>
        </p:nvSpPr>
        <p:spPr>
          <a:xfrm>
            <a:off x="2627784" y="2650614"/>
            <a:ext cx="3960440" cy="1426458"/>
          </a:xfrm>
          <a:prstGeom prst="ellipse">
            <a:avLst/>
          </a:prstGeom>
          <a:solidFill>
            <a:srgbClr val="800000"/>
          </a:solidFill>
          <a:ln>
            <a:solidFill>
              <a:srgbClr val="800000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Фонд поддержки </a:t>
            </a:r>
          </a:p>
          <a:p>
            <a:pPr algn="ctr">
              <a:lnSpc>
                <a:spcPts val="2800"/>
              </a:lnSpc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</a:t>
            </a: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траслевого</a:t>
            </a:r>
          </a:p>
          <a:p>
            <a:pPr algn="ctr">
              <a:lnSpc>
                <a:spcPts val="2800"/>
              </a:lnSpc>
            </a:pP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образования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676117" y="817294"/>
            <a:ext cx="2048011" cy="1060022"/>
          </a:xfrm>
          <a:prstGeom prst="rect">
            <a:avLst/>
          </a:prstGeom>
          <a:solidFill>
            <a:srgbClr val="FFC000"/>
          </a:solidFill>
          <a:ln>
            <a:solidFill>
              <a:srgbClr val="80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Минтранс</a:t>
            </a:r>
          </a:p>
          <a:p>
            <a:pPr algn="ctr"/>
            <a:r>
              <a:rPr lang="ru-RU" sz="20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России</a:t>
            </a: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107504" y="29818"/>
            <a:ext cx="425713" cy="34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rgbClr val="800000"/>
                </a:solidFill>
              </a:rPr>
              <a:t>8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574801" y="44624"/>
            <a:ext cx="8173664" cy="576064"/>
          </a:xfrm>
          <a:prstGeom prst="rect">
            <a:avLst/>
          </a:prstGeom>
          <a:solidFill>
            <a:srgbClr val="FFCC99"/>
          </a:solidFill>
          <a:ln w="9525">
            <a:solidFill>
              <a:srgbClr val="8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1"/>
          <a:lstStyle/>
          <a:p>
            <a:pPr algn="ctr"/>
            <a:r>
              <a:rPr lang="ru-RU" sz="2000" dirty="0" smtClean="0">
                <a:solidFill>
                  <a:srgbClr val="990000"/>
                </a:solidFill>
              </a:rPr>
              <a:t>Финансирование программ развития вузов</a:t>
            </a:r>
            <a:endParaRPr lang="ru-RU" sz="2000" dirty="0">
              <a:solidFill>
                <a:srgbClr val="99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1319" y="4941167"/>
            <a:ext cx="8568953" cy="181843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endParaRPr lang="ru-RU" sz="2400" dirty="0" smtClean="0">
              <a:solidFill>
                <a:srgbClr val="8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ts val="2580"/>
              </a:lnSpc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Модернизация учебно-научной и материально-технической базы вузов</a:t>
            </a:r>
          </a:p>
          <a:p>
            <a:pPr marL="342900" indent="-342900">
              <a:lnSpc>
                <a:spcPts val="2580"/>
              </a:lnSpc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Развитие инфраструктуры</a:t>
            </a:r>
          </a:p>
          <a:p>
            <a:pPr marL="342900" indent="-342900">
              <a:lnSpc>
                <a:spcPts val="2580"/>
              </a:lnSpc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Поддержка ППС и молодых учёных</a:t>
            </a:r>
          </a:p>
          <a:p>
            <a:pPr marL="342900" indent="-342900">
              <a:lnSpc>
                <a:spcPts val="2580"/>
              </a:lnSpc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Социальные программы</a:t>
            </a:r>
          </a:p>
          <a:p>
            <a:pPr algn="ctr"/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836712"/>
            <a:ext cx="2520280" cy="1007886"/>
          </a:xfrm>
          <a:prstGeom prst="rect">
            <a:avLst/>
          </a:prstGeom>
          <a:solidFill>
            <a:srgbClr val="FFC000"/>
          </a:solidFill>
          <a:ln>
            <a:solidFill>
              <a:srgbClr val="80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ОАО «РЖД»</a:t>
            </a:r>
          </a:p>
          <a:p>
            <a:pPr algn="ctr"/>
            <a:r>
              <a:rPr lang="ru-RU" sz="20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</a:t>
            </a:r>
            <a:r>
              <a:rPr lang="ru-RU" sz="20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другие</a:t>
            </a:r>
          </a:p>
          <a:p>
            <a:pPr algn="ctr"/>
            <a:r>
              <a:rPr lang="ru-RU" sz="20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компании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588224" y="836712"/>
            <a:ext cx="2048011" cy="1037058"/>
          </a:xfrm>
          <a:prstGeom prst="rect">
            <a:avLst/>
          </a:prstGeom>
          <a:solidFill>
            <a:srgbClr val="FFC000"/>
          </a:solidFill>
          <a:ln>
            <a:solidFill>
              <a:srgbClr val="80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Бизнес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644007" y="4221088"/>
            <a:ext cx="1" cy="576064"/>
          </a:xfrm>
          <a:prstGeom prst="straightConnector1">
            <a:avLst/>
          </a:prstGeom>
          <a:noFill/>
          <a:ln w="38100" cap="flat" cmpd="sng" algn="ctr">
            <a:solidFill>
              <a:srgbClr val="C0504D"/>
            </a:solidFill>
            <a:prstDash val="solid"/>
            <a:tailEnd type="triangle"/>
          </a:ln>
          <a:effectLst>
            <a:glow rad="101600">
              <a:srgbClr val="C0504D">
                <a:satMod val="175000"/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8" name="Прямая со стрелкой 17"/>
          <p:cNvCxnSpPr/>
          <p:nvPr/>
        </p:nvCxnSpPr>
        <p:spPr>
          <a:xfrm>
            <a:off x="4644007" y="1916832"/>
            <a:ext cx="1" cy="576064"/>
          </a:xfrm>
          <a:prstGeom prst="straightConnector1">
            <a:avLst/>
          </a:prstGeom>
          <a:noFill/>
          <a:ln w="38100" cap="flat" cmpd="sng" algn="ctr">
            <a:solidFill>
              <a:srgbClr val="C0504D"/>
            </a:solidFill>
            <a:prstDash val="solid"/>
            <a:tailEnd type="triangle"/>
          </a:ln>
          <a:effectLst>
            <a:glow rad="101600">
              <a:srgbClr val="C0504D">
                <a:satMod val="175000"/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9" name="Прямая со стрелкой 18"/>
          <p:cNvCxnSpPr/>
          <p:nvPr/>
        </p:nvCxnSpPr>
        <p:spPr>
          <a:xfrm>
            <a:off x="2267744" y="1916832"/>
            <a:ext cx="792088" cy="791861"/>
          </a:xfrm>
          <a:prstGeom prst="straightConnector1">
            <a:avLst/>
          </a:prstGeom>
          <a:noFill/>
          <a:ln w="38100" cap="flat" cmpd="sng" algn="ctr">
            <a:solidFill>
              <a:srgbClr val="C0504D"/>
            </a:solidFill>
            <a:prstDash val="solid"/>
            <a:tailEnd type="triangle"/>
          </a:ln>
          <a:effectLst>
            <a:glow rad="101600">
              <a:srgbClr val="C0504D">
                <a:satMod val="175000"/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22" name="Прямая со стрелкой 21"/>
          <p:cNvCxnSpPr/>
          <p:nvPr/>
        </p:nvCxnSpPr>
        <p:spPr>
          <a:xfrm flipH="1">
            <a:off x="6084168" y="1988614"/>
            <a:ext cx="936103" cy="792314"/>
          </a:xfrm>
          <a:prstGeom prst="straightConnector1">
            <a:avLst/>
          </a:prstGeom>
          <a:noFill/>
          <a:ln w="38100" cap="flat" cmpd="sng" algn="ctr">
            <a:solidFill>
              <a:srgbClr val="C0504D"/>
            </a:solidFill>
            <a:prstDash val="solid"/>
            <a:tailEnd type="triangle"/>
          </a:ln>
          <a:effectLst>
            <a:glow rad="101600">
              <a:srgbClr val="C0504D">
                <a:satMod val="175000"/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236005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7_Солнцестояние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13114</TotalTime>
  <Words>620</Words>
  <Application>Microsoft Office PowerPoint</Application>
  <PresentationFormat>Экран (4:3)</PresentationFormat>
  <Paragraphs>217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Arial</vt:lpstr>
      <vt:lpstr>Calibri</vt:lpstr>
      <vt:lpstr>Corbel</vt:lpstr>
      <vt:lpstr>Times New Roman</vt:lpstr>
      <vt:lpstr>Verdana</vt:lpstr>
      <vt:lpstr>Wingdings</vt:lpstr>
      <vt:lpstr>Wingdings 2</vt:lpstr>
      <vt:lpstr>Оформление по умолчанию</vt:lpstr>
      <vt:lpstr>7_Солнцестояние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Центр ПНПКиСТ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и значение транспортного комплекса  в обеспечении и использовании  отраслевого образования</dc:title>
  <dc:creator>miit</dc:creator>
  <cp:lastModifiedBy>Андрей Николаевич</cp:lastModifiedBy>
  <cp:revision>1080</cp:revision>
  <cp:lastPrinted>2015-12-01T09:52:51Z</cp:lastPrinted>
  <dcterms:created xsi:type="dcterms:W3CDTF">2005-10-12T08:18:34Z</dcterms:created>
  <dcterms:modified xsi:type="dcterms:W3CDTF">2015-12-02T08:50:37Z</dcterms:modified>
  <cp:contentStatus/>
</cp:coreProperties>
</file>